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19"/>
  </p:notesMasterIdLst>
  <p:handoutMasterIdLst>
    <p:handoutMasterId r:id="rId20"/>
  </p:handoutMasterIdLst>
  <p:sldIdLst>
    <p:sldId id="518" r:id="rId5"/>
    <p:sldId id="519" r:id="rId6"/>
    <p:sldId id="521" r:id="rId7"/>
    <p:sldId id="522" r:id="rId8"/>
    <p:sldId id="523" r:id="rId9"/>
    <p:sldId id="524" r:id="rId10"/>
    <p:sldId id="525" r:id="rId11"/>
    <p:sldId id="528" r:id="rId12"/>
    <p:sldId id="529" r:id="rId13"/>
    <p:sldId id="526" r:id="rId14"/>
    <p:sldId id="530" r:id="rId15"/>
    <p:sldId id="532" r:id="rId16"/>
    <p:sldId id="531" r:id="rId17"/>
    <p:sldId id="527" r:id="rId1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OLKIT" id="{0345C526-0AEA-0E41-B772-8972AAF29543}">
          <p14:sldIdLst>
            <p14:sldId id="518"/>
            <p14:sldId id="519"/>
            <p14:sldId id="521"/>
            <p14:sldId id="522"/>
            <p14:sldId id="523"/>
            <p14:sldId id="524"/>
            <p14:sldId id="525"/>
            <p14:sldId id="528"/>
            <p14:sldId id="529"/>
            <p14:sldId id="526"/>
            <p14:sldId id="530"/>
            <p14:sldId id="532"/>
            <p14:sldId id="531"/>
            <p14:sldId id="5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7700"/>
    <a:srgbClr val="E64700"/>
    <a:srgbClr val="FF4D00"/>
    <a:srgbClr val="373738"/>
    <a:srgbClr val="595959"/>
    <a:srgbClr val="949494"/>
    <a:srgbClr val="C1C1C1"/>
    <a:srgbClr val="EAEAEA"/>
    <a:srgbClr val="B464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2" autoAdjust="0"/>
    <p:restoredTop sz="81905" autoAdjust="0"/>
  </p:normalViewPr>
  <p:slideViewPr>
    <p:cSldViewPr snapToGrid="0" showGuides="1">
      <p:cViewPr varScale="1">
        <p:scale>
          <a:sx n="85" d="100"/>
          <a:sy n="85" d="100"/>
        </p:scale>
        <p:origin x="840" y="176"/>
      </p:cViewPr>
      <p:guideLst/>
    </p:cSldViewPr>
  </p:slideViewPr>
  <p:outlineViewPr>
    <p:cViewPr>
      <p:scale>
        <a:sx n="33" d="100"/>
        <a:sy n="33" d="100"/>
      </p:scale>
      <p:origin x="0" y="-13878"/>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AF0ABA-1503-4581-BC5A-AF3D56D7DD45}" type="datetimeFigureOut">
              <a:rPr lang="en-US" smtClean="0"/>
              <a:t>12/15/19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3F1010-2D67-4645-821C-D43BAA1B17D5}" type="slidenum">
              <a:rPr lang="en-US" smtClean="0"/>
              <a:t>‹#›</a:t>
            </a:fld>
            <a:endParaRPr lang="en-US"/>
          </a:p>
        </p:txBody>
      </p:sp>
    </p:spTree>
    <p:extLst>
      <p:ext uri="{BB962C8B-B14F-4D97-AF65-F5344CB8AC3E}">
        <p14:creationId xmlns:p14="http://schemas.microsoft.com/office/powerpoint/2010/main" val="81980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86FDC-CD1E-4E7E-B1CD-1CBCCD519E8C}" type="datetimeFigureOut">
              <a:rPr lang="en-US" smtClean="0"/>
              <a:t>12/15/19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A8B04-59C6-4476-9B83-8806D24CC38B}" type="slidenum">
              <a:rPr lang="en-US" smtClean="0"/>
              <a:t>‹#›</a:t>
            </a:fld>
            <a:endParaRPr lang="en-US"/>
          </a:p>
        </p:txBody>
      </p:sp>
    </p:spTree>
    <p:extLst>
      <p:ext uri="{BB962C8B-B14F-4D97-AF65-F5344CB8AC3E}">
        <p14:creationId xmlns:p14="http://schemas.microsoft.com/office/powerpoint/2010/main" val="1488757200"/>
      </p:ext>
    </p:extLst>
  </p:cSld>
  <p:clrMap bg1="lt1" tx1="dk1" bg2="lt2" tx2="dk2" accent1="accent1" accent2="accent2" accent3="accent3" accent4="accent4" accent5="accent5" accent6="accent6" hlink="hlink" folHlink="folHlink"/>
  <p:notesStyle>
    <a:lvl1pPr marL="0" algn="l" defTabSz="609448" rtl="0" eaLnBrk="1" latinLnBrk="0" hangingPunct="1">
      <a:defRPr sz="800" kern="1200">
        <a:solidFill>
          <a:schemeClr val="tx1"/>
        </a:solidFill>
        <a:latin typeface="+mn-lt"/>
        <a:ea typeface="+mn-ea"/>
        <a:cs typeface="+mn-cs"/>
      </a:defRPr>
    </a:lvl1pPr>
    <a:lvl2pPr marL="304724" algn="l" defTabSz="609448" rtl="0" eaLnBrk="1" latinLnBrk="0" hangingPunct="1">
      <a:defRPr sz="800" kern="1200">
        <a:solidFill>
          <a:schemeClr val="tx1"/>
        </a:solidFill>
        <a:latin typeface="+mn-lt"/>
        <a:ea typeface="+mn-ea"/>
        <a:cs typeface="+mn-cs"/>
      </a:defRPr>
    </a:lvl2pPr>
    <a:lvl3pPr marL="609448" algn="l" defTabSz="609448" rtl="0" eaLnBrk="1" latinLnBrk="0" hangingPunct="1">
      <a:defRPr sz="800" kern="1200">
        <a:solidFill>
          <a:schemeClr val="tx1"/>
        </a:solidFill>
        <a:latin typeface="+mn-lt"/>
        <a:ea typeface="+mn-ea"/>
        <a:cs typeface="+mn-cs"/>
      </a:defRPr>
    </a:lvl3pPr>
    <a:lvl4pPr marL="914171" algn="l" defTabSz="609448" rtl="0" eaLnBrk="1" latinLnBrk="0" hangingPunct="1">
      <a:defRPr sz="800" kern="1200">
        <a:solidFill>
          <a:schemeClr val="tx1"/>
        </a:solidFill>
        <a:latin typeface="+mn-lt"/>
        <a:ea typeface="+mn-ea"/>
        <a:cs typeface="+mn-cs"/>
      </a:defRPr>
    </a:lvl4pPr>
    <a:lvl5pPr marL="1218895" algn="l" defTabSz="609448" rtl="0" eaLnBrk="1" latinLnBrk="0" hangingPunct="1">
      <a:defRPr sz="800" kern="1200">
        <a:solidFill>
          <a:schemeClr val="tx1"/>
        </a:solidFill>
        <a:latin typeface="+mn-lt"/>
        <a:ea typeface="+mn-ea"/>
        <a:cs typeface="+mn-cs"/>
      </a:defRPr>
    </a:lvl5pPr>
    <a:lvl6pPr marL="1523619" algn="l" defTabSz="609448" rtl="0" eaLnBrk="1" latinLnBrk="0" hangingPunct="1">
      <a:defRPr sz="800" kern="1200">
        <a:solidFill>
          <a:schemeClr val="tx1"/>
        </a:solidFill>
        <a:latin typeface="+mn-lt"/>
        <a:ea typeface="+mn-ea"/>
        <a:cs typeface="+mn-cs"/>
      </a:defRPr>
    </a:lvl6pPr>
    <a:lvl7pPr marL="1828343" algn="l" defTabSz="609448" rtl="0" eaLnBrk="1" latinLnBrk="0" hangingPunct="1">
      <a:defRPr sz="800" kern="1200">
        <a:solidFill>
          <a:schemeClr val="tx1"/>
        </a:solidFill>
        <a:latin typeface="+mn-lt"/>
        <a:ea typeface="+mn-ea"/>
        <a:cs typeface="+mn-cs"/>
      </a:defRPr>
    </a:lvl7pPr>
    <a:lvl8pPr marL="2133067" algn="l" defTabSz="609448" rtl="0" eaLnBrk="1" latinLnBrk="0" hangingPunct="1">
      <a:defRPr sz="800" kern="1200">
        <a:solidFill>
          <a:schemeClr val="tx1"/>
        </a:solidFill>
        <a:latin typeface="+mn-lt"/>
        <a:ea typeface="+mn-ea"/>
        <a:cs typeface="+mn-cs"/>
      </a:defRPr>
    </a:lvl8pPr>
    <a:lvl9pPr marL="2437790" algn="l" defTabSz="609448"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48" rtl="0" eaLnBrk="1" fontAlgn="auto" latinLnBrk="0" hangingPunct="1">
              <a:lnSpc>
                <a:spcPct val="100000"/>
              </a:lnSpc>
              <a:spcBef>
                <a:spcPts val="0"/>
              </a:spcBef>
              <a:spcAft>
                <a:spcPts val="0"/>
              </a:spcAft>
              <a:buClrTx/>
              <a:buSzTx/>
              <a:buFontTx/>
              <a:buNone/>
              <a:tabLst/>
              <a:defRPr/>
            </a:pPr>
            <a:r>
              <a:rPr lang="en-US" dirty="0"/>
              <a:t>A couple of weeks ago, I had some questions about jitter in a Unix environment. Basically a user was going to do some measurements, and I wanted to be able to respond intelligently to the inevitable questions, so I needed to ramp up my own expertise. These tools are relatively simple and easy to understand. They can be used during evaluations in much the same way that “</a:t>
            </a:r>
            <a:r>
              <a:rPr lang="en-US" dirty="0" err="1"/>
              <a:t>mtools</a:t>
            </a:r>
            <a:r>
              <a:rPr lang="en-US" dirty="0"/>
              <a:t>” are used: to establish baseline numbers of the user’s equipment.</a:t>
            </a:r>
          </a:p>
        </p:txBody>
      </p:sp>
      <p:sp>
        <p:nvSpPr>
          <p:cNvPr id="4" name="Slide Number Placeholder 3"/>
          <p:cNvSpPr>
            <a:spLocks noGrp="1"/>
          </p:cNvSpPr>
          <p:nvPr>
            <p:ph type="sldNum" sz="quarter" idx="5"/>
          </p:nvPr>
        </p:nvSpPr>
        <p:spPr/>
        <p:txBody>
          <a:bodyPr/>
          <a:lstStyle/>
          <a:p>
            <a:fld id="{4B9A8B04-59C6-4476-9B83-8806D24CC38B}" type="slidenum">
              <a:rPr lang="en-US" smtClean="0"/>
              <a:t>1</a:t>
            </a:fld>
            <a:endParaRPr lang="en-US"/>
          </a:p>
        </p:txBody>
      </p:sp>
    </p:spTree>
    <p:extLst>
      <p:ext uri="{BB962C8B-B14F-4D97-AF65-F5344CB8AC3E}">
        <p14:creationId xmlns:p14="http://schemas.microsoft.com/office/powerpoint/2010/main" val="3073042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t>10</a:t>
            </a:fld>
            <a:endParaRPr lang="en-US"/>
          </a:p>
        </p:txBody>
      </p:sp>
    </p:spTree>
    <p:extLst>
      <p:ext uri="{BB962C8B-B14F-4D97-AF65-F5344CB8AC3E}">
        <p14:creationId xmlns:p14="http://schemas.microsoft.com/office/powerpoint/2010/main" val="128459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t>11</a:t>
            </a:fld>
            <a:endParaRPr lang="en-US"/>
          </a:p>
        </p:txBody>
      </p:sp>
    </p:spTree>
    <p:extLst>
      <p:ext uri="{BB962C8B-B14F-4D97-AF65-F5344CB8AC3E}">
        <p14:creationId xmlns:p14="http://schemas.microsoft.com/office/powerpoint/2010/main" val="2105933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of Smart Source “no socket” send vs null “for” loop.</a:t>
            </a:r>
          </a:p>
        </p:txBody>
      </p:sp>
      <p:sp>
        <p:nvSpPr>
          <p:cNvPr id="4" name="Slide Number Placeholder 3"/>
          <p:cNvSpPr>
            <a:spLocks noGrp="1"/>
          </p:cNvSpPr>
          <p:nvPr>
            <p:ph type="sldNum" sz="quarter" idx="5"/>
          </p:nvPr>
        </p:nvSpPr>
        <p:spPr/>
        <p:txBody>
          <a:bodyPr/>
          <a:lstStyle/>
          <a:p>
            <a:fld id="{4B9A8B04-59C6-4476-9B83-8806D24CC38B}" type="slidenum">
              <a:rPr lang="en-US" smtClean="0"/>
              <a:t>12</a:t>
            </a:fld>
            <a:endParaRPr lang="en-US"/>
          </a:p>
        </p:txBody>
      </p:sp>
    </p:spTree>
    <p:extLst>
      <p:ext uri="{BB962C8B-B14F-4D97-AF65-F5344CB8AC3E}">
        <p14:creationId xmlns:p14="http://schemas.microsoft.com/office/powerpoint/2010/main" val="555469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predicted it would be worse.</a:t>
            </a:r>
          </a:p>
        </p:txBody>
      </p:sp>
      <p:sp>
        <p:nvSpPr>
          <p:cNvPr id="4" name="Slide Number Placeholder 3"/>
          <p:cNvSpPr>
            <a:spLocks noGrp="1"/>
          </p:cNvSpPr>
          <p:nvPr>
            <p:ph type="sldNum" sz="quarter" idx="5"/>
          </p:nvPr>
        </p:nvSpPr>
        <p:spPr/>
        <p:txBody>
          <a:bodyPr/>
          <a:lstStyle/>
          <a:p>
            <a:fld id="{4B9A8B04-59C6-4476-9B83-8806D24CC38B}" type="slidenum">
              <a:rPr lang="en-US" smtClean="0"/>
              <a:t>13</a:t>
            </a:fld>
            <a:endParaRPr lang="en-US"/>
          </a:p>
        </p:txBody>
      </p:sp>
    </p:spTree>
    <p:extLst>
      <p:ext uri="{BB962C8B-B14F-4D97-AF65-F5344CB8AC3E}">
        <p14:creationId xmlns:p14="http://schemas.microsoft.com/office/powerpoint/2010/main" val="2531676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t>14</a:t>
            </a:fld>
            <a:endParaRPr lang="en-US"/>
          </a:p>
        </p:txBody>
      </p:sp>
    </p:spTree>
    <p:extLst>
      <p:ext uri="{BB962C8B-B14F-4D97-AF65-F5344CB8AC3E}">
        <p14:creationId xmlns:p14="http://schemas.microsoft.com/office/powerpoint/2010/main" val="307039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Logarithmic graphs can be misleading because it emphasizes small counts. You can have something that looks like a large grouping of outliers, but they actually represent a tiny percentage of the total samples.</a:t>
            </a:r>
          </a:p>
        </p:txBody>
      </p:sp>
      <p:sp>
        <p:nvSpPr>
          <p:cNvPr id="4" name="Slide Number Placeholder 3"/>
          <p:cNvSpPr>
            <a:spLocks noGrp="1"/>
          </p:cNvSpPr>
          <p:nvPr>
            <p:ph type="sldNum" sz="quarter" idx="5"/>
          </p:nvPr>
        </p:nvSpPr>
        <p:spPr/>
        <p:txBody>
          <a:bodyPr/>
          <a:lstStyle/>
          <a:p>
            <a:fld id="{4B9A8B04-59C6-4476-9B83-8806D24CC38B}" type="slidenum">
              <a:rPr lang="en-US" smtClean="0"/>
              <a:t>2</a:t>
            </a:fld>
            <a:endParaRPr lang="en-US"/>
          </a:p>
        </p:txBody>
      </p:sp>
    </p:spTree>
    <p:extLst>
      <p:ext uri="{BB962C8B-B14F-4D97-AF65-F5344CB8AC3E}">
        <p14:creationId xmlns:p14="http://schemas.microsoft.com/office/powerpoint/2010/main" val="381158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“-500” is to give 500 warmup cycles. This gets the instruction and data caches loaded up and gives the system a chance to settle. I’ll mention the “</a:t>
            </a:r>
            <a:r>
              <a:rPr lang="en-US" dirty="0" err="1"/>
              <a:t>one_microsecond_delay_just_for_fun</a:t>
            </a:r>
            <a:r>
              <a:rPr lang="en-US" dirty="0"/>
              <a:t>” a little later.</a:t>
            </a:r>
          </a:p>
          <a:p>
            <a:endParaRPr lang="en-US" dirty="0"/>
          </a:p>
          <a:p>
            <a:r>
              <a:rPr lang="en-US" dirty="0"/>
              <a:t>Don’t enable the optimizer when compiling! Otherwise the empty for loop will be optimized away.</a:t>
            </a:r>
          </a:p>
          <a:p>
            <a:endParaRPr lang="en-US" dirty="0"/>
          </a:p>
          <a:p>
            <a:r>
              <a:rPr lang="en-US" dirty="0"/>
              <a:t>Overflows=1, Maximum=2640 – a 2.6 microsecond sample is not shown on the graph.</a:t>
            </a:r>
          </a:p>
        </p:txBody>
      </p:sp>
      <p:sp>
        <p:nvSpPr>
          <p:cNvPr id="4" name="Slide Number Placeholder 3"/>
          <p:cNvSpPr>
            <a:spLocks noGrp="1"/>
          </p:cNvSpPr>
          <p:nvPr>
            <p:ph type="sldNum" sz="quarter" idx="5"/>
          </p:nvPr>
        </p:nvSpPr>
        <p:spPr/>
        <p:txBody>
          <a:bodyPr/>
          <a:lstStyle/>
          <a:p>
            <a:fld id="{4B9A8B04-59C6-4476-9B83-8806D24CC38B}" type="slidenum">
              <a:rPr lang="en-US" smtClean="0"/>
              <a:t>3</a:t>
            </a:fld>
            <a:endParaRPr lang="en-US"/>
          </a:p>
        </p:txBody>
      </p:sp>
    </p:spTree>
    <p:extLst>
      <p:ext uri="{BB962C8B-B14F-4D97-AF65-F5344CB8AC3E}">
        <p14:creationId xmlns:p14="http://schemas.microsoft.com/office/powerpoint/2010/main" val="171184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test, still sampling the time required to run a 100-cycle “for” loop. But the jitter has melted away. The only change from the previous test is how I take timestamps. I changed from </a:t>
            </a:r>
            <a:r>
              <a:rPr lang="en-US" dirty="0" err="1"/>
              <a:t>clock_gettime</a:t>
            </a:r>
            <a:r>
              <a:rPr lang="en-US" dirty="0"/>
              <a:t> to the RDTSC instruction. The “for” loop didn’t have jitter, the </a:t>
            </a:r>
            <a:r>
              <a:rPr lang="en-US" dirty="0" err="1"/>
              <a:t>clock_gettime</a:t>
            </a:r>
            <a:r>
              <a:rPr lang="en-US" dirty="0"/>
              <a:t> call did! The average overheads of those two methods are surprisingly similar: </a:t>
            </a:r>
            <a:r>
              <a:rPr lang="en-US" dirty="0" err="1"/>
              <a:t>clock_gettime</a:t>
            </a:r>
            <a:r>
              <a:rPr lang="en-US" dirty="0"/>
              <a:t> costs about 15 ns, and RDTSC costs about 6 ns. But </a:t>
            </a:r>
            <a:r>
              <a:rPr lang="en-US" dirty="0" err="1"/>
              <a:t>clock_gettime</a:t>
            </a:r>
            <a:r>
              <a:rPr lang="en-US" dirty="0"/>
              <a:t> apparently has some kind of spin lock that can sometimes contend with something. Using it introduces a lot of jitter.</a:t>
            </a:r>
          </a:p>
        </p:txBody>
      </p:sp>
      <p:sp>
        <p:nvSpPr>
          <p:cNvPr id="4" name="Slide Number Placeholder 3"/>
          <p:cNvSpPr>
            <a:spLocks noGrp="1"/>
          </p:cNvSpPr>
          <p:nvPr>
            <p:ph type="sldNum" sz="quarter" idx="5"/>
          </p:nvPr>
        </p:nvSpPr>
        <p:spPr/>
        <p:txBody>
          <a:bodyPr/>
          <a:lstStyle/>
          <a:p>
            <a:fld id="{4B9A8B04-59C6-4476-9B83-8806D24CC38B}" type="slidenum">
              <a:rPr lang="en-US" smtClean="0"/>
              <a:t>4</a:t>
            </a:fld>
            <a:endParaRPr lang="en-US"/>
          </a:p>
        </p:txBody>
      </p:sp>
    </p:spTree>
    <p:extLst>
      <p:ext uri="{BB962C8B-B14F-4D97-AF65-F5344CB8AC3E}">
        <p14:creationId xmlns:p14="http://schemas.microsoft.com/office/powerpoint/2010/main" val="302865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an advertisement for </a:t>
            </a:r>
            <a:r>
              <a:rPr lang="en-US" dirty="0" err="1"/>
              <a:t>Solarflare’s</a:t>
            </a:r>
            <a:r>
              <a:rPr lang="en-US" dirty="0"/>
              <a:t> Onload, but it does show why latency-sensitive customers use it. A socket send with Onload averages about a quarter of the time to do a socket send with a kernel driver. But look at the maximum times. The worst-case kernel time was close to half a millisecond! The worst-case Onload was only 10 microseconds. Fair warning: there may be things I could tune in the kernel to reduce the jitter of a kernel call. And the same is true for Onload. I suspect a guru could improve both sets of numbers.</a:t>
            </a:r>
          </a:p>
        </p:txBody>
      </p:sp>
      <p:sp>
        <p:nvSpPr>
          <p:cNvPr id="4" name="Slide Number Placeholder 3"/>
          <p:cNvSpPr>
            <a:spLocks noGrp="1"/>
          </p:cNvSpPr>
          <p:nvPr>
            <p:ph type="sldNum" sz="quarter" idx="5"/>
          </p:nvPr>
        </p:nvSpPr>
        <p:spPr/>
        <p:txBody>
          <a:bodyPr/>
          <a:lstStyle/>
          <a:p>
            <a:fld id="{4B9A8B04-59C6-4476-9B83-8806D24CC38B}" type="slidenum">
              <a:rPr lang="en-US" smtClean="0"/>
              <a:t>5</a:t>
            </a:fld>
            <a:endParaRPr lang="en-US"/>
          </a:p>
        </p:txBody>
      </p:sp>
    </p:spTree>
    <p:extLst>
      <p:ext uri="{BB962C8B-B14F-4D97-AF65-F5344CB8AC3E}">
        <p14:creationId xmlns:p14="http://schemas.microsoft.com/office/powerpoint/2010/main" val="4024484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UM Smart Source ”send” call with 100% source-side loss – no socket call at all. UM code only. Out of a million samples, all but about 100 are under 200 ns. And the average is 82 ns. Pretty good! About the green line. It is a separate test, but instead of calling Smart Source send, it’s just a 48-cycle “for” loop. Why 48? I chose that number so that the “for” loop would take about the same amount of time as the average UM send call. So it represents “system”-level jitter. I’ve run this test many times, and the results are always very similar. UM send has some jitter.</a:t>
            </a:r>
          </a:p>
        </p:txBody>
      </p:sp>
      <p:sp>
        <p:nvSpPr>
          <p:cNvPr id="4" name="Slide Number Placeholder 3"/>
          <p:cNvSpPr>
            <a:spLocks noGrp="1"/>
          </p:cNvSpPr>
          <p:nvPr>
            <p:ph type="sldNum" sz="quarter" idx="5"/>
          </p:nvPr>
        </p:nvSpPr>
        <p:spPr/>
        <p:txBody>
          <a:bodyPr/>
          <a:lstStyle/>
          <a:p>
            <a:fld id="{4B9A8B04-59C6-4476-9B83-8806D24CC38B}" type="slidenum">
              <a:rPr lang="en-US" smtClean="0"/>
              <a:t>6</a:t>
            </a:fld>
            <a:endParaRPr lang="en-US"/>
          </a:p>
        </p:txBody>
      </p:sp>
    </p:spTree>
    <p:extLst>
      <p:ext uri="{BB962C8B-B14F-4D97-AF65-F5344CB8AC3E}">
        <p14:creationId xmlns:p14="http://schemas.microsoft.com/office/powerpoint/2010/main" val="83296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case where graphical visualizations really helped me. Just staring at tables of numbers, I might not have been struck by the similarity between UM jitter and </a:t>
            </a:r>
            <a:r>
              <a:rPr lang="en-US" dirty="0" err="1"/>
              <a:t>clock_gettime</a:t>
            </a:r>
            <a:r>
              <a:rPr lang="en-US" dirty="0"/>
              <a:t> jitter from slide 3. My first thought when I saw the similarity was that my measurement program must be using </a:t>
            </a:r>
            <a:r>
              <a:rPr lang="en-US" dirty="0" err="1"/>
              <a:t>clock_gettime</a:t>
            </a:r>
            <a:r>
              <a:rPr lang="en-US" dirty="0"/>
              <a:t>, but it wasn’t. Then I remembered that LBT-RM needs you to take a timestamp during a send so that things like session messages and TSNIs can be timed properly. Sure enough, it calls </a:t>
            </a:r>
            <a:r>
              <a:rPr lang="en-US" dirty="0" err="1"/>
              <a:t>gettimeofday</a:t>
            </a:r>
            <a:r>
              <a:rPr lang="en-US" dirty="0"/>
              <a:t>, which is implemented very similarly to </a:t>
            </a:r>
            <a:r>
              <a:rPr lang="en-US" dirty="0" err="1"/>
              <a:t>clock_gettime</a:t>
            </a:r>
            <a:r>
              <a:rPr lang="en-US" dirty="0"/>
              <a:t>.</a:t>
            </a:r>
          </a:p>
        </p:txBody>
      </p:sp>
      <p:sp>
        <p:nvSpPr>
          <p:cNvPr id="4" name="Slide Number Placeholder 3"/>
          <p:cNvSpPr>
            <a:spLocks noGrp="1"/>
          </p:cNvSpPr>
          <p:nvPr>
            <p:ph type="sldNum" sz="quarter" idx="5"/>
          </p:nvPr>
        </p:nvSpPr>
        <p:spPr/>
        <p:txBody>
          <a:bodyPr/>
          <a:lstStyle/>
          <a:p>
            <a:fld id="{4B9A8B04-59C6-4476-9B83-8806D24CC38B}" type="slidenum">
              <a:rPr lang="en-US" smtClean="0"/>
              <a:t>7</a:t>
            </a:fld>
            <a:endParaRPr lang="en-US"/>
          </a:p>
        </p:txBody>
      </p:sp>
    </p:spTree>
    <p:extLst>
      <p:ext uri="{BB962C8B-B14F-4D97-AF65-F5344CB8AC3E}">
        <p14:creationId xmlns:p14="http://schemas.microsoft.com/office/powerpoint/2010/main" val="245969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 over Onload vs. calling Onload directly – not much difference. And both have maximum values that are very high, leading me to believe that Onload also calls a </a:t>
            </a:r>
            <a:r>
              <a:rPr lang="en-US" dirty="0" err="1"/>
              <a:t>glibc</a:t>
            </a:r>
            <a:r>
              <a:rPr lang="en-US" dirty="0"/>
              <a:t> timestamping function.</a:t>
            </a:r>
          </a:p>
        </p:txBody>
      </p:sp>
      <p:sp>
        <p:nvSpPr>
          <p:cNvPr id="4" name="Slide Number Placeholder 3"/>
          <p:cNvSpPr>
            <a:spLocks noGrp="1"/>
          </p:cNvSpPr>
          <p:nvPr>
            <p:ph type="sldNum" sz="quarter" idx="5"/>
          </p:nvPr>
        </p:nvSpPr>
        <p:spPr/>
        <p:txBody>
          <a:bodyPr/>
          <a:lstStyle/>
          <a:p>
            <a:fld id="{4B9A8B04-59C6-4476-9B83-8806D24CC38B}" type="slidenum">
              <a:rPr lang="en-US" smtClean="0"/>
              <a:t>8</a:t>
            </a:fld>
            <a:endParaRPr lang="en-US"/>
          </a:p>
        </p:txBody>
      </p:sp>
    </p:spTree>
    <p:extLst>
      <p:ext uri="{BB962C8B-B14F-4D97-AF65-F5344CB8AC3E}">
        <p14:creationId xmlns:p14="http://schemas.microsoft.com/office/powerpoint/2010/main" val="360033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this project, I saw very strange jitter profiles for Smart Source sends. With a little help from my friends, we figured out that the default LBT-RM transmission window buffer is really big, which had the effect of keeping the data cache invalidated much of the time, forcing fetches from memory. Setting the buffer very small gives the really good jitter profiles you saw in earlier slides. Here’s what the default buffer size looks like in terms of the jitter profile. Still pretty good, but you do pay a price.</a:t>
            </a:r>
          </a:p>
        </p:txBody>
      </p:sp>
      <p:sp>
        <p:nvSpPr>
          <p:cNvPr id="4" name="Slide Number Placeholder 3"/>
          <p:cNvSpPr>
            <a:spLocks noGrp="1"/>
          </p:cNvSpPr>
          <p:nvPr>
            <p:ph type="sldNum" sz="quarter" idx="5"/>
          </p:nvPr>
        </p:nvSpPr>
        <p:spPr/>
        <p:txBody>
          <a:bodyPr/>
          <a:lstStyle/>
          <a:p>
            <a:fld id="{4B9A8B04-59C6-4476-9B83-8806D24CC38B}" type="slidenum">
              <a:rPr lang="en-US" smtClean="0"/>
              <a:t>9</a:t>
            </a:fld>
            <a:endParaRPr lang="en-US"/>
          </a:p>
        </p:txBody>
      </p:sp>
    </p:spTree>
    <p:extLst>
      <p:ext uri="{BB962C8B-B14F-4D97-AF65-F5344CB8AC3E}">
        <p14:creationId xmlns:p14="http://schemas.microsoft.com/office/powerpoint/2010/main" val="3068331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6885184" y="5000315"/>
            <a:ext cx="2699432" cy="1857685"/>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60944" tIns="30472" rIns="60944" bIns="30472" numCol="1" anchor="t" anchorCtr="0" compatLnSpc="1">
            <a:prstTxWarp prst="textNoShape">
              <a:avLst/>
            </a:prstTxWarp>
          </a:bodyPr>
          <a:lstStyle/>
          <a:p>
            <a:r>
              <a:rPr lang="en-US" sz="1200"/>
              <a:t>`</a:t>
            </a:r>
          </a:p>
        </p:txBody>
      </p:sp>
      <p:sp>
        <p:nvSpPr>
          <p:cNvPr id="18" name="Freeform 17"/>
          <p:cNvSpPr/>
          <p:nvPr/>
        </p:nvSpPr>
        <p:spPr>
          <a:xfrm>
            <a:off x="-9986" y="1610"/>
            <a:ext cx="9595159" cy="6865102"/>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7" name="Freeform: Shape 6"/>
          <p:cNvSpPr/>
          <p:nvPr/>
        </p:nvSpPr>
        <p:spPr>
          <a:xfrm>
            <a:off x="5703607" y="-4993"/>
            <a:ext cx="6487721" cy="440996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8" name="Right Triangle 7"/>
          <p:cNvSpPr/>
          <p:nvPr/>
        </p:nvSpPr>
        <p:spPr>
          <a:xfrm flipH="1">
            <a:off x="11856047" y="5935979"/>
            <a:ext cx="342765" cy="92202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9" name="Freeform: Shape 8"/>
          <p:cNvSpPr/>
          <p:nvPr/>
        </p:nvSpPr>
        <p:spPr>
          <a:xfrm>
            <a:off x="1891576" y="-883"/>
            <a:ext cx="4485778" cy="935421"/>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17" name="Text Placeholder 16"/>
          <p:cNvSpPr>
            <a:spLocks noGrp="1"/>
          </p:cNvSpPr>
          <p:nvPr>
            <p:ph type="body" sz="quarter" idx="10" hasCustomPrompt="1"/>
          </p:nvPr>
        </p:nvSpPr>
        <p:spPr>
          <a:xfrm>
            <a:off x="1160547" y="2113110"/>
            <a:ext cx="5702946" cy="426890"/>
          </a:xfrm>
          <a:prstGeom prst="rect">
            <a:avLst/>
          </a:prstGeom>
        </p:spPr>
        <p:txBody>
          <a:bodyPr anchor="b" anchorCtr="0"/>
          <a:lstStyle>
            <a:lvl1pPr marL="0" indent="0">
              <a:buNone/>
              <a:defRPr sz="2400" b="0" i="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a:t>
            </a:r>
            <a:r>
              <a:rPr lang="en-US" dirty="0" err="1"/>
              <a:t>Roboto</a:t>
            </a:r>
            <a:r>
              <a:rPr lang="en-US" dirty="0"/>
              <a:t> 24 Point</a:t>
            </a:r>
          </a:p>
        </p:txBody>
      </p:sp>
      <p:sp>
        <p:nvSpPr>
          <p:cNvPr id="24" name="Text Placeholder 23"/>
          <p:cNvSpPr>
            <a:spLocks noGrp="1"/>
          </p:cNvSpPr>
          <p:nvPr>
            <p:ph type="body" sz="quarter" idx="11" hasCustomPrompt="1"/>
          </p:nvPr>
        </p:nvSpPr>
        <p:spPr>
          <a:xfrm>
            <a:off x="1160547" y="3103006"/>
            <a:ext cx="7339764" cy="1574502"/>
          </a:xfrm>
          <a:prstGeom prst="rect">
            <a:avLst/>
          </a:prstGeom>
        </p:spPr>
        <p:txBody>
          <a:bodyPr/>
          <a:lstStyle>
            <a:lvl1pPr marL="0" indent="0">
              <a:buNone/>
              <a:defRPr sz="5399" b="0" i="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a:t>
            </a:r>
            <a:br>
              <a:rPr lang="en-US" dirty="0"/>
            </a:br>
            <a:r>
              <a:rPr lang="en-US" dirty="0" err="1"/>
              <a:t>Roboto</a:t>
            </a:r>
            <a:r>
              <a:rPr lang="en-US" dirty="0"/>
              <a:t> 54 Point</a:t>
            </a:r>
          </a:p>
        </p:txBody>
      </p:sp>
      <p:sp>
        <p:nvSpPr>
          <p:cNvPr id="26" name="Text Placeholder 25"/>
          <p:cNvSpPr>
            <a:spLocks noGrp="1"/>
          </p:cNvSpPr>
          <p:nvPr>
            <p:ph type="body" sz="quarter" idx="12" hasCustomPrompt="1"/>
          </p:nvPr>
        </p:nvSpPr>
        <p:spPr>
          <a:xfrm>
            <a:off x="1160547" y="4920181"/>
            <a:ext cx="6400800"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a:t>
            </a:r>
            <a:r>
              <a:rPr lang="en-US" dirty="0" err="1"/>
              <a:t>Roboto</a:t>
            </a:r>
            <a:r>
              <a:rPr lang="en-US" dirty="0"/>
              <a:t> Regular 21 Point</a:t>
            </a:r>
          </a:p>
        </p:txBody>
      </p:sp>
      <p:sp>
        <p:nvSpPr>
          <p:cNvPr id="28" name="Text Placeholder 27"/>
          <p:cNvSpPr>
            <a:spLocks noGrp="1"/>
          </p:cNvSpPr>
          <p:nvPr>
            <p:ph type="body" sz="quarter" idx="13" hasCustomPrompt="1"/>
          </p:nvPr>
        </p:nvSpPr>
        <p:spPr>
          <a:xfrm>
            <a:off x="1160547" y="5289435"/>
            <a:ext cx="6400800"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a:t>
            </a:r>
            <a:r>
              <a:rPr lang="en-US" dirty="0" err="1"/>
              <a:t>Roboto</a:t>
            </a:r>
            <a:r>
              <a:rPr lang="en-US" dirty="0"/>
              <a:t> Italic 21 Point</a:t>
            </a:r>
          </a:p>
        </p:txBody>
      </p:sp>
      <p:sp>
        <p:nvSpPr>
          <p:cNvPr id="19" name="Freeform: Shape 8"/>
          <p:cNvSpPr/>
          <p:nvPr/>
        </p:nvSpPr>
        <p:spPr>
          <a:xfrm>
            <a:off x="1891576" y="-883"/>
            <a:ext cx="4485778" cy="935421"/>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sp>
        <p:nvSpPr>
          <p:cNvPr id="27" name="Freeform: Shape 8"/>
          <p:cNvSpPr/>
          <p:nvPr userDrawn="1"/>
        </p:nvSpPr>
        <p:spPr>
          <a:xfrm>
            <a:off x="1891576" y="-883"/>
            <a:ext cx="4485778" cy="935421"/>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en-US" sz="12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6856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2290762"/>
            <a:ext cx="10650537"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27113" y="1854199"/>
            <a:ext cx="10650535"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2141" y="2692400"/>
            <a:ext cx="2681841" cy="41656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482474" y="482602"/>
            <a:ext cx="11195177" cy="1066798"/>
          </a:xfrm>
        </p:spPr>
        <p:txBody>
          <a:bodyPr/>
          <a:lstStyle>
            <a:lvl1pPr>
              <a:defRPr baseline="0"/>
            </a:lvl1pPr>
          </a:lstStyle>
          <a:p>
            <a:r>
              <a:rPr lang="en-US" dirty="0"/>
              <a:t>Headline goes here, </a:t>
            </a:r>
            <a:r>
              <a:rPr lang="en-US" dirty="0" err="1"/>
              <a:t>Roboto</a:t>
            </a:r>
            <a:r>
              <a:rPr lang="en-US" dirty="0"/>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85147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2290762"/>
            <a:ext cx="5068887"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27151" y="1854199"/>
            <a:ext cx="50672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6211019" y="2290762"/>
            <a:ext cx="5466632"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6211019" y="1854199"/>
            <a:ext cx="5484094"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2141" y="2692400"/>
            <a:ext cx="2681841" cy="41656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85822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93714" y="2290762"/>
            <a:ext cx="3560762" cy="3729038"/>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511176" y="1854199"/>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4315619" y="2290762"/>
            <a:ext cx="3560762" cy="3729038"/>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4333081" y="1854199"/>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8106568" y="2290762"/>
            <a:ext cx="3560762" cy="3729038"/>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8124030" y="1854199"/>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942843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4581525"/>
            <a:ext cx="5080275" cy="1438274"/>
          </a:xfrm>
        </p:spPr>
        <p:txBody>
          <a:bodyPr/>
          <a:lstStyle>
            <a:lvl1pPr>
              <a:defRPr sz="1800" baseline="0"/>
            </a:lvl1pPr>
            <a:lvl2pPr>
              <a:defRPr sz="1600" baseline="0"/>
            </a:lvl2pPr>
            <a:lvl3pPr>
              <a:defRPr sz="1400"/>
            </a:lvl3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27113" y="4132262"/>
            <a:ext cx="5084770"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6479998" y="4581525"/>
            <a:ext cx="5085971" cy="1438274"/>
          </a:xfrm>
        </p:spPr>
        <p:txBody>
          <a:bodyPr/>
          <a:lstStyle>
            <a:lvl1pPr>
              <a:defRPr sz="1800" baseline="0"/>
            </a:lvl1pPr>
            <a:lvl2pPr>
              <a:defRPr sz="1600" baseline="0"/>
            </a:lvl2pPr>
            <a:lvl3pPr>
              <a:defRPr sz="1400"/>
            </a:lvl3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6486179" y="4132262"/>
            <a:ext cx="5097010"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1027113" y="1854200"/>
            <a:ext cx="4761212" cy="2088072"/>
          </a:xfrm>
          <a:solidFill>
            <a:schemeClr val="bg1">
              <a:lumMod val="95000"/>
            </a:schemeClr>
          </a:solidFill>
        </p:spPr>
        <p:txBody>
          <a:bodyPr anchor="ctr"/>
          <a:lstStyle>
            <a:lvl1pPr marL="0" indent="0" algn="ctr">
              <a:buNone/>
              <a:defRPr/>
            </a:lvl1pPr>
          </a:lstStyle>
          <a:p>
            <a:r>
              <a:rPr lang="en-US" dirty="0"/>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6486179" y="1854200"/>
            <a:ext cx="4766550" cy="2088072"/>
          </a:xfrm>
          <a:solidFill>
            <a:schemeClr val="bg1">
              <a:lumMod val="95000"/>
            </a:schemeClr>
          </a:solidFill>
        </p:spPr>
        <p:txBody>
          <a:bodyPr anchor="ctr"/>
          <a:lstStyle>
            <a:lvl1pPr marL="0" indent="0" algn="ctr">
              <a:buNone/>
              <a:defRPr/>
            </a:lvl1pPr>
          </a:lstStyle>
          <a:p>
            <a:r>
              <a:rPr lang="en-US" dirty="0"/>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2141" y="2692400"/>
            <a:ext cx="2681841" cy="41656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973294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93714" y="4259044"/>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511176" y="3822481"/>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4315619" y="4259044"/>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4333081" y="3822481"/>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8106568" y="4259044"/>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8124030" y="3822481"/>
            <a:ext cx="3560762"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511176" y="1854200"/>
            <a:ext cx="3543299"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4333083" y="1854200"/>
            <a:ext cx="3543299"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8154989" y="1854200"/>
            <a:ext cx="3543299" cy="1574800"/>
          </a:xfrm>
          <a:solidFill>
            <a:schemeClr val="bg1">
              <a:lumMod val="95000"/>
            </a:schemeClr>
          </a:solidFill>
        </p:spPr>
        <p:txBody>
          <a:bodyPr anchor="ctr"/>
          <a:lstStyle>
            <a:lvl1pPr marL="0" indent="0" algn="ctr">
              <a:buNone/>
              <a:defRPr/>
            </a:lvl1pPr>
          </a:lstStyle>
          <a:p>
            <a:r>
              <a:rPr lang="en-US" dirty="0"/>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64807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1016410" y="3746502"/>
            <a:ext cx="10661241" cy="562427"/>
          </a:xfrm>
        </p:spPr>
        <p:txBody>
          <a:bodyPr/>
          <a:lstStyle>
            <a:lvl1pPr>
              <a:defRPr baseline="0"/>
            </a:lvl1pPr>
          </a:lstStyle>
          <a:p>
            <a:r>
              <a:rPr lang="en-US" dirty="0"/>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1027113" y="4406900"/>
            <a:ext cx="10650537" cy="16129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0" y="0"/>
            <a:ext cx="12188825" cy="3429000"/>
          </a:xfrm>
          <a:solidFill>
            <a:schemeClr val="bg1">
              <a:lumMod val="95000"/>
            </a:schemeClr>
          </a:solidFill>
        </p:spPr>
        <p:txBody>
          <a:bodyPr anchor="ctr"/>
          <a:lstStyle>
            <a:lvl1pPr marL="0" indent="0" algn="ctr">
              <a:buNone/>
              <a:defRPr/>
            </a:lvl1pPr>
          </a:lstStyle>
          <a:p>
            <a:r>
              <a:rPr lang="en-US" dirty="0"/>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345791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1027112" y="1854200"/>
            <a:ext cx="4891087"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4" y="482602"/>
            <a:ext cx="5429939" cy="1066798"/>
          </a:xfrm>
        </p:spPr>
        <p:txBody>
          <a:bodyPr/>
          <a:lstStyle>
            <a:lvl1pPr>
              <a:defRPr baseline="0"/>
            </a:lvl1pPr>
          </a:lstStyle>
          <a:p>
            <a:r>
              <a:rPr lang="en-US" dirty="0"/>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2141" y="2692400"/>
            <a:ext cx="2681841" cy="41656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04420" y="6006041"/>
            <a:ext cx="2464597" cy="85195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5762624" y="-1"/>
            <a:ext cx="6426201" cy="6857999"/>
          </a:xfrm>
          <a:solidFill>
            <a:schemeClr val="bg1">
              <a:lumMod val="95000"/>
            </a:schemeClr>
          </a:solidFill>
        </p:spPr>
        <p:txBody>
          <a:bodyPr anchor="ctr"/>
          <a:lstStyle>
            <a:lvl1pPr marL="0" indent="0" algn="ctr">
              <a:buNone/>
              <a:defRPr/>
            </a:lvl1pPr>
          </a:lstStyle>
          <a:p>
            <a:r>
              <a:rPr lang="en-US" dirty="0"/>
              <a:t>CLICK TO INSERT IMAGE</a:t>
            </a:r>
          </a:p>
        </p:txBody>
      </p:sp>
    </p:spTree>
    <p:extLst>
      <p:ext uri="{BB962C8B-B14F-4D97-AF65-F5344CB8AC3E}">
        <p14:creationId xmlns:p14="http://schemas.microsoft.com/office/powerpoint/2010/main" val="1193641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141" y="2692400"/>
            <a:ext cx="2681841" cy="41656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1027113" y="1860533"/>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1150617" y="1962826"/>
            <a:ext cx="531595" cy="521348"/>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8" y="1860533"/>
            <a:ext cx="3383107" cy="1333424"/>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69" y="1957506"/>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8294545" y="1860532"/>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8413061" y="1957504"/>
            <a:ext cx="531595" cy="521348"/>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1028279" y="3446480"/>
            <a:ext cx="3383106" cy="1333426"/>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1150616" y="3551148"/>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8293378" y="3446480"/>
            <a:ext cx="3383104"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7124" bIns="137124"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8413061" y="3545827"/>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4660828" y="3446480"/>
            <a:ext cx="3383107"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4789269" y="3545827"/>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682211" y="1959151"/>
            <a:ext cx="2728007"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5313675" y="1959151"/>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8944656" y="1959151"/>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682211" y="3550706"/>
            <a:ext cx="2728007"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5313675" y="3550706"/>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8944656" y="3550706"/>
            <a:ext cx="2727864" cy="944563"/>
          </a:xfrm>
        </p:spPr>
        <p:txBody>
          <a:bodyPr lIns="182880"/>
          <a:lstStyle>
            <a:lvl1pPr marL="0" indent="0">
              <a:lnSpc>
                <a:spcPct val="100000"/>
              </a:lnSpc>
              <a:buNone/>
              <a:defRPr sz="2400"/>
            </a:lvl1pPr>
          </a:lstStyle>
          <a:p>
            <a:pPr lvl="0"/>
            <a:r>
              <a:rPr lang="en-US" dirty="0"/>
              <a:t>Agenda item</a:t>
            </a:r>
            <a:br>
              <a:rPr lang="en-US" dirty="0"/>
            </a:br>
            <a:r>
              <a:rPr lang="en-US" dirty="0"/>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3" y="3193958"/>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8" y="3193956"/>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5" y="3193957"/>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3" y="4771961"/>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8" y="4771959"/>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5" y="4771960"/>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906563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141" y="2692400"/>
            <a:ext cx="2681841" cy="41656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1027113" y="1478750"/>
            <a:ext cx="3383106"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1150617" y="1581043"/>
            <a:ext cx="531595" cy="521348"/>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8" y="1478749"/>
            <a:ext cx="3383107" cy="16772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69" y="1575723"/>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8294545" y="1478749"/>
            <a:ext cx="3383106"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8413061" y="1575721"/>
            <a:ext cx="531595" cy="521348"/>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1028279" y="3448452"/>
            <a:ext cx="3383106" cy="1677212"/>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1150616" y="3553120"/>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8293378" y="3448452"/>
            <a:ext cx="3383104"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7124" bIns="137124"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8413061" y="3547799"/>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4660828" y="3448452"/>
            <a:ext cx="3383107" cy="1677211"/>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4789269" y="3547799"/>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682211" y="1577368"/>
            <a:ext cx="2728007"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5313675" y="157736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8944656" y="157736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682211" y="3552678"/>
            <a:ext cx="2728007"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5313675" y="355267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8944656" y="3552678"/>
            <a:ext cx="2727864" cy="944563"/>
          </a:xfrm>
        </p:spPr>
        <p:txBody>
          <a:bodyPr lIns="182880"/>
          <a:lstStyle>
            <a:lvl1pPr marL="0" indent="0">
              <a:lnSpc>
                <a:spcPct val="100000"/>
              </a:lnSpc>
              <a:buNone/>
              <a:defRPr sz="2400"/>
            </a:lvl1pPr>
          </a:lstStyle>
          <a:p>
            <a:pPr lvl="0"/>
            <a:r>
              <a:rPr lang="en-US" dirty="0"/>
              <a:t>Content text</a:t>
            </a:r>
            <a:br>
              <a:rPr lang="en-US" dirty="0"/>
            </a:br>
            <a:r>
              <a:rPr lang="en-US" dirty="0"/>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3" y="3155246"/>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8" y="3155244"/>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5" y="3155245"/>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3" y="5125666"/>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8" y="5125664"/>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5" y="5125665"/>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1122507" y="2456668"/>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4756222" y="2456668"/>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8388771" y="2456668"/>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1122507" y="4428533"/>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4756222" y="4428533"/>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8388771" y="4428533"/>
            <a:ext cx="3192318" cy="6096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1265381" y="2553933"/>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1265381" y="4525798"/>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4891623" y="2553933"/>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4891623" y="4525798"/>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8520793" y="2553933"/>
            <a:ext cx="2906570" cy="415070"/>
          </a:xfrm>
        </p:spPr>
        <p:txBody>
          <a:bodyPr lIns="91440" rIns="91440" anchor="ctr"/>
          <a:lstStyle>
            <a:lvl1pPr marL="0" indent="0" algn="ctr">
              <a:lnSpc>
                <a:spcPct val="100000"/>
              </a:lnSpc>
              <a:buNone/>
              <a:defRPr sz="1600"/>
            </a:lvl1pPr>
          </a:lstStyle>
          <a:p>
            <a:pPr lvl="0"/>
            <a:r>
              <a:rPr lang="en-US" dirty="0"/>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8520793" y="4525798"/>
            <a:ext cx="2906570" cy="415070"/>
          </a:xfrm>
        </p:spPr>
        <p:txBody>
          <a:bodyPr lIns="91440" rIns="91440" anchor="ctr"/>
          <a:lstStyle>
            <a:lvl1pPr marL="0" indent="0" algn="ctr">
              <a:lnSpc>
                <a:spcPct val="100000"/>
              </a:lnSpc>
              <a:buNone/>
              <a:defRPr sz="1600"/>
            </a:lvl1pPr>
          </a:lstStyle>
          <a:p>
            <a:pPr lvl="0"/>
            <a:r>
              <a:rPr lang="en-US" dirty="0"/>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6310161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Tree>
    <p:extLst>
      <p:ext uri="{BB962C8B-B14F-4D97-AF65-F5344CB8AC3E}">
        <p14:creationId xmlns:p14="http://schemas.microsoft.com/office/powerpoint/2010/main" val="171583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3899140" y="7388"/>
            <a:ext cx="8289684" cy="6850612"/>
          </a:xfrm>
          <a:solidFill>
            <a:schemeClr val="bg1">
              <a:lumMod val="95000"/>
            </a:schemeClr>
          </a:solidFill>
        </p:spPr>
        <p:txBody>
          <a:bodyPr anchor="ctr"/>
          <a:lstStyle>
            <a:lvl1pPr marL="0" indent="0" algn="ctr">
              <a:buNone/>
              <a:defRPr/>
            </a:lvl1pPr>
          </a:lstStyle>
          <a:p>
            <a:r>
              <a:rPr lang="en-US" dirty="0"/>
              <a:t>                                                    CLICK TO INSERT IMAGE</a:t>
            </a:r>
          </a:p>
        </p:txBody>
      </p:sp>
      <p:sp>
        <p:nvSpPr>
          <p:cNvPr id="16" name="Right Triangle 15"/>
          <p:cNvSpPr/>
          <p:nvPr/>
        </p:nvSpPr>
        <p:spPr>
          <a:xfrm rot="16200000">
            <a:off x="11261306" y="5930479"/>
            <a:ext cx="1313572" cy="541469"/>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11635865" cy="68580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14" name="Right Triangle 13"/>
          <p:cNvSpPr/>
          <p:nvPr userDrawn="1"/>
        </p:nvSpPr>
        <p:spPr>
          <a:xfrm rot="10800000">
            <a:off x="9585962" y="-10886"/>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p:cNvSpPr>
            <a:spLocks noGrp="1"/>
          </p:cNvSpPr>
          <p:nvPr>
            <p:ph type="body" sz="quarter" idx="11" hasCustomPrompt="1"/>
          </p:nvPr>
        </p:nvSpPr>
        <p:spPr>
          <a:xfrm>
            <a:off x="1160547" y="2065975"/>
            <a:ext cx="5878882" cy="1776808"/>
          </a:xfrm>
          <a:prstGeom prst="rect">
            <a:avLst/>
          </a:prstGeom>
        </p:spPr>
        <p:txBody>
          <a:bodyPr anchor="b"/>
          <a:lstStyle>
            <a:lvl1pPr marL="0" indent="0">
              <a:buNone/>
              <a:defRPr sz="5400" b="0" i="0" baseline="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Title Here, </a:t>
            </a:r>
            <a:r>
              <a:rPr lang="en-US" dirty="0" err="1"/>
              <a:t>Roboto</a:t>
            </a:r>
            <a:r>
              <a:rPr lang="en-US" dirty="0"/>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1160547" y="4073882"/>
            <a:ext cx="6400800"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a:t>
            </a:r>
            <a:r>
              <a:rPr lang="en-US" dirty="0" err="1"/>
              <a:t>Roboto</a:t>
            </a:r>
            <a:r>
              <a:rPr lang="en-US" dirty="0"/>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1160547" y="4443136"/>
            <a:ext cx="6400800"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a:t>
            </a:r>
            <a:r>
              <a:rPr lang="en-US" dirty="0" err="1"/>
              <a:t>Roboto</a:t>
            </a:r>
            <a:r>
              <a:rPr lang="en-US" dirty="0"/>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1160547" y="1427310"/>
            <a:ext cx="5702946" cy="426890"/>
          </a:xfrm>
          <a:prstGeom prst="rect">
            <a:avLst/>
          </a:prstGeom>
        </p:spPr>
        <p:txBody>
          <a:bodyPr anchor="b" anchorCtr="0"/>
          <a:lstStyle>
            <a:lvl1pPr marL="0" indent="0">
              <a:buNone/>
              <a:defRPr sz="2400" b="0" i="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a:t>
            </a:r>
            <a:r>
              <a:rPr lang="en-US" dirty="0" err="1"/>
              <a:t>Roboto</a:t>
            </a:r>
            <a:r>
              <a:rPr lang="en-US" dirty="0"/>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a:stretch>
            <a:fillRect/>
          </a:stretch>
        </p:blipFill>
        <p:spPr>
          <a:xfrm>
            <a:off x="9235440" y="6007608"/>
            <a:ext cx="2478024" cy="849901"/>
          </a:xfrm>
          <a:prstGeom prst="rect">
            <a:avLst/>
          </a:prstGeom>
        </p:spPr>
      </p:pic>
    </p:spTree>
    <p:extLst>
      <p:ext uri="{BB962C8B-B14F-4D97-AF65-F5344CB8AC3E}">
        <p14:creationId xmlns:p14="http://schemas.microsoft.com/office/powerpoint/2010/main" val="26257134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6096000"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493713" y="1854200"/>
            <a:ext cx="5424487" cy="4165600"/>
          </a:xfrm>
          <a:noFill/>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4" y="482602"/>
            <a:ext cx="5429939" cy="1066798"/>
          </a:xfrm>
          <a:noFill/>
        </p:spPr>
        <p:txBody>
          <a:bodyPr/>
          <a:lstStyle>
            <a:lvl1pPr>
              <a:defRPr baseline="0">
                <a:solidFill>
                  <a:schemeClr val="bg1"/>
                </a:solidFill>
              </a:defRPr>
            </a:lvl1pPr>
          </a:lstStyle>
          <a:p>
            <a:r>
              <a:rPr lang="en-US" dirty="0"/>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982082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6461185" y="0"/>
            <a:ext cx="5744248"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6694098" y="1854200"/>
            <a:ext cx="4983552" cy="4165600"/>
          </a:xfrm>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6683301" y="482602"/>
            <a:ext cx="4988561" cy="1066798"/>
          </a:xfrm>
        </p:spPr>
        <p:txBody>
          <a:bodyPr/>
          <a:lstStyle>
            <a:lvl1pPr>
              <a:defRPr baseline="0">
                <a:solidFill>
                  <a:schemeClr val="bg1"/>
                </a:solidFill>
              </a:defRPr>
            </a:lvl1pPr>
          </a:lstStyle>
          <a:p>
            <a:r>
              <a:rPr lang="en-US" dirty="0"/>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144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12188825" cy="2475781"/>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1014415" y="1211444"/>
            <a:ext cx="2519360" cy="2517654"/>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4849041" y="1211444"/>
            <a:ext cx="2519360" cy="2517654"/>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8627281" y="1211444"/>
            <a:ext cx="2519360" cy="2517654"/>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493714" y="4358925"/>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511176" y="3922362"/>
            <a:ext cx="3560762"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4315619" y="4358925"/>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4333081" y="3922362"/>
            <a:ext cx="3560762"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8106568" y="4358925"/>
            <a:ext cx="3560762" cy="1450975"/>
          </a:xfrm>
        </p:spPr>
        <p:txBody>
          <a:bodyPr/>
          <a:lstStyle>
            <a:lvl1pPr>
              <a:defRPr sz="1800" baseline="0"/>
            </a:lvl1pPr>
            <a:lvl2pPr>
              <a:defRPr sz="1600" baseline="0"/>
            </a:lvl2pPr>
            <a:lvl3pPr>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8124030" y="3922362"/>
            <a:ext cx="3560762"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985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0" y="0"/>
            <a:ext cx="12188825" cy="2475781"/>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632353"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3468157"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6303961"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9139765" y="1259640"/>
            <a:ext cx="2446868" cy="2445212"/>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dirty="0"/>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493714"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511176"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3341159"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3358621"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6153680"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6171142"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9001126" y="4363622"/>
            <a:ext cx="2706685" cy="1450975"/>
          </a:xfrm>
        </p:spPr>
        <p:txBody>
          <a:bodyPr/>
          <a:lstStyle>
            <a:lvl1pPr>
              <a:defRPr sz="1800" baseline="0"/>
            </a:lvl1pPr>
            <a:lvl2pPr>
              <a:defRPr sz="1600" baseline="0"/>
            </a:lvl2pPr>
            <a:lvl3pPr>
              <a:defRPr sz="1400"/>
            </a:lvl3pPr>
          </a:lstStyle>
          <a:p>
            <a:pPr lvl="0"/>
            <a:r>
              <a:rPr lang="en-US" dirty="0"/>
              <a:t>First bullet </a:t>
            </a:r>
          </a:p>
          <a:p>
            <a:pPr lvl="1"/>
            <a:r>
              <a:rPr lang="en-US" dirty="0"/>
              <a:t>Second bullet</a:t>
            </a:r>
          </a:p>
          <a:p>
            <a:pPr lvl="2"/>
            <a:r>
              <a:rPr lang="en-US" dirty="0"/>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9018588" y="3927059"/>
            <a:ext cx="2689223" cy="436563"/>
          </a:xfrm>
          <a:prstGeom prst="rect">
            <a:avLst/>
          </a:prstGeom>
        </p:spPr>
        <p:txBody>
          <a:bodyPr anchor="t"/>
          <a:lstStyle>
            <a:lvl1pPr marL="0" indent="0" algn="ctr">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1146187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1C885613-EDD9-4FD8-89B3-34E608AAA965}"/>
              </a:ext>
            </a:extLst>
          </p:cNvPr>
          <p:cNvSpPr/>
          <p:nvPr userDrawn="1"/>
        </p:nvSpPr>
        <p:spPr>
          <a:xfrm>
            <a:off x="569655"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3449718"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6329781"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9209843" y="1803770"/>
            <a:ext cx="2476500" cy="24765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578348"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3458411"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6338474"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92185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511176"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3358621"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6171142"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9018588" y="4385838"/>
            <a:ext cx="2689223" cy="309987"/>
          </a:xfrm>
          <a:prstGeom prst="rect">
            <a:avLst/>
          </a:prstGeom>
        </p:spPr>
        <p:txBody>
          <a:bodyPr anchor="t"/>
          <a:lstStyle>
            <a:lvl1pPr marL="0" indent="0" algn="ctr">
              <a:buNone/>
              <a:defRPr sz="2000" b="1"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511176"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3358621"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6171142"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9018588" y="4729024"/>
            <a:ext cx="2689223" cy="233501"/>
          </a:xfrm>
          <a:prstGeom prst="rect">
            <a:avLst/>
          </a:prstGeom>
        </p:spPr>
        <p:txBody>
          <a:bodyPr anchor="t"/>
          <a:lstStyle>
            <a:lvl1pPr marL="0" indent="0" algn="ctr">
              <a:buNone/>
              <a:defRPr sz="16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885825"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3747950"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6610075"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9472199" y="5086350"/>
            <a:ext cx="19240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827616" y="5263780"/>
            <a:ext cx="1960578" cy="551556"/>
          </a:xfrm>
          <a:noFill/>
        </p:spPr>
        <p:txBody>
          <a:bodyPr anchor="ctr"/>
          <a:lstStyle>
            <a:lvl1pPr marL="0" indent="0" algn="ctr">
              <a:buNone/>
              <a:defRPr sz="1200"/>
            </a:lvl1pPr>
          </a:lstStyle>
          <a:p>
            <a:r>
              <a:rPr lang="en-US" dirty="0"/>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3707461" y="5263780"/>
            <a:ext cx="1960578" cy="551556"/>
          </a:xfrm>
          <a:noFill/>
        </p:spPr>
        <p:txBody>
          <a:bodyPr anchor="ctr"/>
          <a:lstStyle>
            <a:lvl1pPr marL="0" indent="0" algn="ctr">
              <a:buNone/>
              <a:defRPr sz="1200"/>
            </a:lvl1pPr>
          </a:lstStyle>
          <a:p>
            <a:r>
              <a:rPr lang="en-US" dirty="0"/>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6587742" y="5263780"/>
            <a:ext cx="1960578" cy="551556"/>
          </a:xfrm>
          <a:noFill/>
        </p:spPr>
        <p:txBody>
          <a:bodyPr anchor="ctr"/>
          <a:lstStyle>
            <a:lvl1pPr marL="0" indent="0" algn="ctr">
              <a:buNone/>
              <a:defRPr sz="1200"/>
            </a:lvl1pPr>
          </a:lstStyle>
          <a:p>
            <a:r>
              <a:rPr lang="en-US" dirty="0"/>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9467804" y="5263780"/>
            <a:ext cx="1960578" cy="551556"/>
          </a:xfrm>
          <a:noFill/>
        </p:spPr>
        <p:txBody>
          <a:bodyPr anchor="ctr"/>
          <a:lstStyle>
            <a:lvl1pPr marL="0" indent="0" algn="ctr">
              <a:buNone/>
              <a:defRPr sz="1200"/>
            </a:lvl1pPr>
          </a:lstStyle>
          <a:p>
            <a:r>
              <a:rPr lang="en-US" dirty="0"/>
              <a:t>COMPANY LOGO</a:t>
            </a:r>
          </a:p>
        </p:txBody>
      </p:sp>
    </p:spTree>
    <p:extLst>
      <p:ext uri="{BB962C8B-B14F-4D97-AF65-F5344CB8AC3E}">
        <p14:creationId xmlns:p14="http://schemas.microsoft.com/office/powerpoint/2010/main" val="4026913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1C885613-EDD9-4FD8-89B3-34E608AAA965}"/>
              </a:ext>
            </a:extLst>
          </p:cNvPr>
          <p:cNvSpPr/>
          <p:nvPr userDrawn="1"/>
        </p:nvSpPr>
        <p:spPr>
          <a:xfrm>
            <a:off x="1398329" y="2059341"/>
            <a:ext cx="3221295" cy="322129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407023" y="1830742"/>
            <a:ext cx="3198680" cy="3196516"/>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5079508" y="3971922"/>
            <a:ext cx="872428"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5079508" y="2866573"/>
            <a:ext cx="6038125" cy="562427"/>
          </a:xfrm>
        </p:spPr>
        <p:txBody>
          <a:bodyPr/>
          <a:lstStyle>
            <a:lvl1pPr>
              <a:defRPr sz="4800" baseline="0">
                <a:solidFill>
                  <a:schemeClr val="bg1"/>
                </a:solidFill>
              </a:defRPr>
            </a:lvl1pPr>
          </a:lstStyle>
          <a:p>
            <a:r>
              <a:rPr lang="en-US" dirty="0"/>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5080000" y="3586323"/>
            <a:ext cx="6037263" cy="314325"/>
          </a:xfrm>
        </p:spPr>
        <p:txBody>
          <a:bodyPr/>
          <a:lstStyle>
            <a:lvl1pPr marL="0" indent="0">
              <a:buNone/>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20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20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dirty="0"/>
              <a:t>Speaker Title Here</a:t>
            </a:r>
          </a:p>
        </p:txBody>
      </p:sp>
    </p:spTree>
    <p:extLst>
      <p:ext uri="{BB962C8B-B14F-4D97-AF65-F5344CB8AC3E}">
        <p14:creationId xmlns:p14="http://schemas.microsoft.com/office/powerpoint/2010/main" val="2241317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482474" y="482602"/>
            <a:ext cx="11195177" cy="562427"/>
          </a:xfrm>
        </p:spPr>
        <p:txBody>
          <a:bodyPr/>
          <a:lstStyle>
            <a:lvl1pPr algn="ctr">
              <a:defRPr baseline="0">
                <a:solidFill>
                  <a:schemeClr val="bg1"/>
                </a:solidFill>
              </a:defRPr>
            </a:lvl1pPr>
          </a:lstStyle>
          <a:p>
            <a:r>
              <a:rPr lang="en-US" dirty="0"/>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2370163" y="5375259"/>
            <a:ext cx="2935046" cy="642126"/>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870882" y="5375259"/>
            <a:ext cx="2935046" cy="642126"/>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995196" y="3616178"/>
            <a:ext cx="2043158" cy="2043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7322867" y="3623685"/>
            <a:ext cx="2028087" cy="2028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666677" y="1819648"/>
            <a:ext cx="4278506" cy="4043030"/>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6187296" y="1819648"/>
            <a:ext cx="4275477" cy="404303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5832109" y="1412897"/>
            <a:ext cx="510556"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2409375" y="3466576"/>
            <a:ext cx="2742456" cy="735013"/>
          </a:xfrm>
        </p:spPr>
        <p:txBody>
          <a:bodyPr anchor="ctr"/>
          <a:lstStyle>
            <a:lvl1pPr marL="0" indent="0" algn="ctr">
              <a:buNone/>
              <a:defRPr sz="28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6929996" y="3466576"/>
            <a:ext cx="2742456" cy="735013"/>
          </a:xfrm>
        </p:spPr>
        <p:txBody>
          <a:bodyPr anchor="ctr"/>
          <a:lstStyle>
            <a:lvl1pPr marL="0" indent="0" algn="ctr">
              <a:buNone/>
              <a:defRPr sz="28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spTree>
    <p:extLst>
      <p:ext uri="{BB962C8B-B14F-4D97-AF65-F5344CB8AC3E}">
        <p14:creationId xmlns:p14="http://schemas.microsoft.com/office/powerpoint/2010/main" val="5703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482474" y="482602"/>
            <a:ext cx="11195177" cy="562427"/>
          </a:xfrm>
        </p:spPr>
        <p:txBody>
          <a:bodyPr/>
          <a:lstStyle>
            <a:lvl1pPr algn="ctr">
              <a:defRPr baseline="0">
                <a:solidFill>
                  <a:schemeClr val="bg1"/>
                </a:solidFill>
              </a:defRPr>
            </a:lvl1pPr>
          </a:lstStyle>
          <a:p>
            <a:r>
              <a:rPr lang="en-US" dirty="0"/>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4861611" y="5422096"/>
            <a:ext cx="2506878" cy="548452"/>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5247442" y="3771616"/>
            <a:ext cx="1732228" cy="173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275798" y="2114550"/>
            <a:ext cx="3651764" cy="3453226"/>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4906677" y="3520189"/>
            <a:ext cx="2342384" cy="627788"/>
          </a:xfrm>
        </p:spPr>
        <p:txBody>
          <a:bodyPr anchor="ctr"/>
          <a:lstStyle>
            <a:lvl1pPr marL="0" indent="0" algn="ctr">
              <a:buNone/>
              <a:defRPr sz="20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8718576" y="5422096"/>
            <a:ext cx="2506878" cy="548452"/>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9104407" y="3771616"/>
            <a:ext cx="1732228" cy="173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8132763" y="2114550"/>
            <a:ext cx="3651764" cy="3453226"/>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8763642" y="3520189"/>
            <a:ext cx="2342384" cy="627788"/>
          </a:xfrm>
        </p:spPr>
        <p:txBody>
          <a:bodyPr anchor="ctr"/>
          <a:lstStyle>
            <a:lvl1pPr marL="0" indent="0" algn="ctr">
              <a:buNone/>
              <a:defRPr sz="20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043094" y="5422096"/>
            <a:ext cx="2506878" cy="548452"/>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428925" y="3771616"/>
            <a:ext cx="1732228" cy="1732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457281" y="2114550"/>
            <a:ext cx="3651764" cy="3453226"/>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1088160" y="3520189"/>
            <a:ext cx="2342384" cy="627788"/>
          </a:xfrm>
        </p:spPr>
        <p:txBody>
          <a:bodyPr anchor="ctr"/>
          <a:lstStyle>
            <a:lvl1pPr marL="0" indent="0" algn="ctr">
              <a:buNone/>
              <a:defRPr sz="2000">
                <a:solidFill>
                  <a:schemeClr val="bg1"/>
                </a:solidFill>
                <a:latin typeface="Roboto Light" panose="02000000000000000000" pitchFamily="2" charset="0"/>
                <a:ea typeface="Roboto Light" panose="02000000000000000000" pitchFamily="2" charset="0"/>
              </a:defRPr>
            </a:lvl1pPr>
          </a:lstStyle>
          <a:p>
            <a:pPr lvl="0"/>
            <a:r>
              <a:rPr lang="en-US" dirty="0"/>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5832109" y="1412897"/>
            <a:ext cx="510556"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12188825" cy="4581525"/>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348595" y="4987511"/>
            <a:ext cx="9494810" cy="741664"/>
          </a:xfrm>
          <a:prstGeom prst="rect">
            <a:avLst/>
          </a:prstGeom>
        </p:spPr>
        <p:txBody>
          <a:bodyPr anchor="t"/>
          <a:lstStyle>
            <a:lvl1pPr marL="0" indent="0" algn="ctr">
              <a:buNone/>
              <a:defRPr sz="2000" b="0" baseline="0">
                <a:solidFill>
                  <a:schemeClr val="tx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319644" y="1419010"/>
            <a:ext cx="4554279" cy="373424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5076825" y="2057772"/>
            <a:ext cx="6600825" cy="2186424"/>
          </a:xfrm>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5076825" y="1470554"/>
            <a:ext cx="6600825" cy="503487"/>
          </a:xfrm>
        </p:spPr>
        <p:txBody>
          <a:bodyPr/>
          <a:lstStyle>
            <a:lvl1pPr marL="0" indent="0">
              <a:buClr>
                <a:schemeClr val="bg1"/>
              </a:buClr>
              <a:buNone/>
              <a:defRPr sz="2400" b="1"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664233" y="1623061"/>
            <a:ext cx="3870604" cy="2131122"/>
          </a:xfrm>
          <a:solidFill>
            <a:schemeClr val="bg1">
              <a:lumMod val="95000"/>
            </a:schemeClr>
          </a:solidFill>
        </p:spPr>
        <p:txBody>
          <a:bodyPr anchor="ctr"/>
          <a:lstStyle>
            <a:lvl1pPr marL="0" indent="0" algn="ctr">
              <a:buNone/>
              <a:defRPr/>
            </a:lvl1pPr>
          </a:lstStyle>
          <a:p>
            <a:r>
              <a:rPr lang="en-US" dirty="0"/>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6863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5619750"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Tree>
    <p:extLst>
      <p:ext uri="{BB962C8B-B14F-4D97-AF65-F5344CB8AC3E}">
        <p14:creationId xmlns:p14="http://schemas.microsoft.com/office/powerpoint/2010/main" val="178490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3"/>
          <p:cNvSpPr>
            <a:spLocks noGrp="1"/>
          </p:cNvSpPr>
          <p:nvPr>
            <p:ph type="body" sz="quarter" idx="11" hasCustomPrompt="1"/>
          </p:nvPr>
        </p:nvSpPr>
        <p:spPr>
          <a:xfrm>
            <a:off x="1160547" y="2063006"/>
            <a:ext cx="9520153" cy="3474194"/>
          </a:xfrm>
          <a:prstGeom prst="rect">
            <a:avLst/>
          </a:prstGeom>
        </p:spPr>
        <p:txBody>
          <a:bodyPr/>
          <a:lstStyle>
            <a:lvl1pPr marL="0" indent="0">
              <a:buNone/>
              <a:defRPr sz="5400" b="0" i="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err="1"/>
              <a:t>Roboto</a:t>
            </a:r>
            <a:r>
              <a:rPr lang="en-US" dirty="0"/>
              <a:t> Light 54 point</a:t>
            </a:r>
          </a:p>
        </p:txBody>
      </p:sp>
      <p:sp>
        <p:nvSpPr>
          <p:cNvPr id="6" name="Right Triangle 5"/>
          <p:cNvSpPr/>
          <p:nvPr userDrawn="1"/>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2216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6349042" y="1854200"/>
            <a:ext cx="5328608" cy="399415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1027114" y="1854200"/>
            <a:ext cx="2768510"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3899140" y="1854200"/>
            <a:ext cx="2053087"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1027113" y="3985404"/>
            <a:ext cx="4925114" cy="1862946"/>
          </a:xfrm>
          <a:solidFill>
            <a:schemeClr val="bg1">
              <a:lumMod val="95000"/>
            </a:schemeClr>
          </a:solidFill>
        </p:spPr>
        <p:txBody>
          <a:bodyPr anchor="ctr"/>
          <a:lstStyle>
            <a:lvl1pPr marL="0" indent="0" algn="ctr">
              <a:buNone/>
              <a:defRPr/>
            </a:lvl1pPr>
          </a:lstStyle>
          <a:p>
            <a:r>
              <a:rPr lang="en-US" dirty="0"/>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2141" y="2692400"/>
            <a:ext cx="2681841" cy="41656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730401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1027113" y="1463675"/>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2141" y="2692400"/>
            <a:ext cx="2681841" cy="41656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1027113" y="3704617"/>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4582319" y="1463675"/>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4582319" y="3704617"/>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8134352" y="1463675"/>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8134352" y="3704617"/>
            <a:ext cx="3276598" cy="1910899"/>
          </a:xfrm>
          <a:solidFill>
            <a:schemeClr val="bg1">
              <a:lumMod val="95000"/>
            </a:schemeClr>
          </a:solidFill>
        </p:spPr>
        <p:txBody>
          <a:bodyPr anchor="ctr"/>
          <a:lstStyle>
            <a:lvl1pPr marL="0" indent="0" algn="ctr">
              <a:buNone/>
              <a:defRPr/>
            </a:lvl1pPr>
          </a:lstStyle>
          <a:p>
            <a:r>
              <a:rPr lang="en-US" dirty="0"/>
              <a:t>CLICK TO INSERT IMAGE</a:t>
            </a:r>
          </a:p>
          <a:p>
            <a:endParaRPr lang="en-US" dirty="0"/>
          </a:p>
          <a:p>
            <a:endParaRPr lang="en-US" dirty="0"/>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833077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4" y="1854200"/>
            <a:ext cx="5067298" cy="399415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6223731" y="1854200"/>
            <a:ext cx="3297315"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9624563" y="1854200"/>
            <a:ext cx="2053087" cy="2027245"/>
          </a:xfrm>
          <a:solidFill>
            <a:schemeClr val="bg1">
              <a:lumMod val="95000"/>
            </a:schemeClr>
          </a:solidFill>
        </p:spPr>
        <p:txBody>
          <a:bodyPr anchor="ctr"/>
          <a:lstStyle>
            <a:lvl1pPr marL="0" indent="0" algn="ctr">
              <a:buNone/>
              <a:defRPr/>
            </a:lvl1pPr>
          </a:lstStyle>
          <a:p>
            <a:r>
              <a:rPr lang="en-US" dirty="0"/>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6223731" y="3985404"/>
            <a:ext cx="5453919" cy="1862946"/>
          </a:xfrm>
          <a:solidFill>
            <a:schemeClr val="bg1">
              <a:lumMod val="95000"/>
            </a:schemeClr>
          </a:solidFill>
        </p:spPr>
        <p:txBody>
          <a:bodyPr anchor="ctr"/>
          <a:lstStyle>
            <a:lvl1pPr marL="0" indent="0" algn="ctr">
              <a:buNone/>
              <a:defRPr/>
            </a:lvl1pPr>
          </a:lstStyle>
          <a:p>
            <a:r>
              <a:rPr lang="en-US" dirty="0"/>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2141" y="2692400"/>
            <a:ext cx="2681841" cy="41656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10277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11261306" y="5930479"/>
            <a:ext cx="1313572" cy="541469"/>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4" name="Text Placeholder 23"/>
          <p:cNvSpPr>
            <a:spLocks noGrp="1"/>
          </p:cNvSpPr>
          <p:nvPr>
            <p:ph type="body" sz="quarter" idx="11" hasCustomPrompt="1"/>
          </p:nvPr>
        </p:nvSpPr>
        <p:spPr>
          <a:xfrm>
            <a:off x="1160547" y="2065975"/>
            <a:ext cx="5394648" cy="1776808"/>
          </a:xfrm>
          <a:prstGeom prst="rect">
            <a:avLst/>
          </a:prstGeom>
        </p:spPr>
        <p:txBody>
          <a:bodyPr anchor="b"/>
          <a:lstStyle>
            <a:lvl1pPr marL="0" indent="0">
              <a:buNone/>
              <a:defRPr sz="5400" b="0" i="0" baseline="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Title Here, </a:t>
            </a:r>
            <a:r>
              <a:rPr lang="en-US" dirty="0" err="1"/>
              <a:t>Roboto</a:t>
            </a:r>
            <a:r>
              <a:rPr lang="en-US" dirty="0"/>
              <a:t> Light 54 point</a:t>
            </a:r>
          </a:p>
        </p:txBody>
      </p:sp>
      <p:sp>
        <p:nvSpPr>
          <p:cNvPr id="26" name="Text Placeholder 25"/>
          <p:cNvSpPr>
            <a:spLocks noGrp="1"/>
          </p:cNvSpPr>
          <p:nvPr>
            <p:ph type="body" sz="quarter" idx="12" hasCustomPrompt="1"/>
          </p:nvPr>
        </p:nvSpPr>
        <p:spPr>
          <a:xfrm>
            <a:off x="1160547" y="4000307"/>
            <a:ext cx="3497769" cy="1172583"/>
          </a:xfrm>
          <a:prstGeom prst="rect">
            <a:avLst/>
          </a:prstGeom>
        </p:spPr>
        <p:txBody>
          <a:bodyPr/>
          <a:lstStyle>
            <a:lvl1pPr marL="0" indent="0">
              <a:buNone/>
              <a:defRPr sz="2800"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Subtitle here, </a:t>
            </a:r>
            <a:r>
              <a:rPr lang="en-US" dirty="0" err="1"/>
              <a:t>Roboto</a:t>
            </a:r>
            <a:r>
              <a:rPr lang="en-US" dirty="0"/>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9585962" y="-10886"/>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9700533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571490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864545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6" name="TextBox 15"/>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93713" y="1854200"/>
            <a:ext cx="11183937"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406534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3"/>
          <p:cNvSpPr>
            <a:spLocks noGrp="1"/>
          </p:cNvSpPr>
          <p:nvPr>
            <p:ph type="body" sz="quarter" idx="11" hasCustomPrompt="1"/>
          </p:nvPr>
        </p:nvSpPr>
        <p:spPr>
          <a:xfrm>
            <a:off x="1160547" y="2063006"/>
            <a:ext cx="9520153" cy="3474194"/>
          </a:xfrm>
          <a:prstGeom prst="rect">
            <a:avLst/>
          </a:prstGeom>
        </p:spPr>
        <p:txBody>
          <a:bodyPr/>
          <a:lstStyle>
            <a:lvl1pPr marL="0" indent="0">
              <a:buNone/>
              <a:defRPr sz="5400" b="0" i="0">
                <a:solidFill>
                  <a:schemeClr val="bg1"/>
                </a:solidFill>
                <a:latin typeface="Roboto Light" charset="0"/>
                <a:ea typeface="Roboto Light" charset="0"/>
                <a:cs typeface="Roboto Ligh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Section Header, Roboto Light 54 point</a:t>
            </a:r>
          </a:p>
        </p:txBody>
      </p:sp>
      <p:sp>
        <p:nvSpPr>
          <p:cNvPr id="6" name="Right Triangle 5"/>
          <p:cNvSpPr/>
          <p:nvPr userDrawn="1"/>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23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482474" y="482602"/>
            <a:ext cx="11195177" cy="1066798"/>
          </a:xfrm>
        </p:spPr>
        <p:txBody>
          <a:bodyPr/>
          <a:lstStyle>
            <a:lvl1pPr>
              <a:defRPr b="0" baseline="0"/>
            </a:lvl1pPr>
          </a:lstStyle>
          <a:p>
            <a:r>
              <a:rPr lang="en-US" dirty="0"/>
              <a:t>Headline goes here, </a:t>
            </a:r>
            <a:r>
              <a:rPr lang="en-US" dirty="0" err="1"/>
              <a:t>Roboto</a:t>
            </a:r>
            <a:r>
              <a:rPr lang="en-US" dirty="0"/>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70420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502035" y="1854200"/>
            <a:ext cx="11175616"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482474" y="482602"/>
            <a:ext cx="11195177" cy="1066798"/>
          </a:xfrm>
        </p:spPr>
        <p:txBody>
          <a:bodyPr/>
          <a:lstStyle>
            <a:lvl1pPr>
              <a:defRPr baseline="0"/>
            </a:lvl1pPr>
          </a:lstStyle>
          <a:p>
            <a:r>
              <a:rPr lang="en-US" dirty="0"/>
              <a:t>Headline goes here, </a:t>
            </a:r>
            <a:r>
              <a:rPr lang="en-US" dirty="0" err="1"/>
              <a:t>Roboto</a:t>
            </a:r>
            <a:r>
              <a:rPr lang="en-US" dirty="0"/>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200" rtl="0" eaLnBrk="1" latinLnBrk="0" hangingPunct="1"/>
              <a:t>‹#›</a:t>
            </a:fld>
            <a:endParaRPr lang="en-US" sz="1100" b="0" i="0" kern="1200" dirty="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40683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2141" y="2692400"/>
            <a:ext cx="2681841" cy="41656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85378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1854200"/>
            <a:ext cx="10650537" cy="4165600"/>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2141" y="2692400"/>
            <a:ext cx="2681841" cy="41656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355523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11603698"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2474" y="482602"/>
            <a:ext cx="11195177" cy="562427"/>
          </a:xfrm>
        </p:spPr>
        <p:txBody>
          <a:bodyPr/>
          <a:lstStyle>
            <a:lvl1pPr>
              <a:defRPr baseline="0"/>
            </a:lvl1pPr>
          </a:lstStyle>
          <a:p>
            <a:r>
              <a:rPr lang="en-US" dirty="0"/>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1"/>
            <a:ext cx="11183937"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1027113" y="2290762"/>
            <a:ext cx="10650537" cy="3729038"/>
          </a:xfrm>
        </p:spPr>
        <p:txBody>
          <a:bodyPr/>
          <a:lstStyle>
            <a:lvl1pPr>
              <a:defRPr baseline="0"/>
            </a:lvl1pPr>
            <a:lvl2pPr>
              <a:defRPr baseline="0"/>
            </a:lvl2pPr>
          </a:lstStyle>
          <a:p>
            <a:pPr lvl="0"/>
            <a:r>
              <a:rPr lang="en-US" dirty="0"/>
              <a:t>First bullet, </a:t>
            </a:r>
            <a:r>
              <a:rPr lang="en-US" dirty="0" err="1"/>
              <a:t>Roboto</a:t>
            </a:r>
            <a:r>
              <a:rPr lang="en-US" dirty="0"/>
              <a:t> Regular 21point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1017530" y="1854199"/>
            <a:ext cx="10660119" cy="436563"/>
          </a:xfrm>
          <a:prstGeom prst="rect">
            <a:avLst/>
          </a:prstGeom>
        </p:spPr>
        <p:txBody>
          <a:bodyPr anchor="t"/>
          <a:lstStyle>
            <a:lvl1pPr marL="0" indent="0">
              <a:buNone/>
              <a:defRPr sz="2000" b="1" baseline="0">
                <a:solidFill>
                  <a:schemeClr val="accent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2141" y="2692400"/>
            <a:ext cx="2681841" cy="41656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1017530"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502034" y="6359524"/>
            <a:ext cx="413896" cy="208701"/>
          </a:xfrm>
          <a:prstGeom prst="rect">
            <a:avLst/>
          </a:prstGeom>
        </p:spPr>
        <p:txBody>
          <a:bodyPr lIns="0" tIns="0" rIns="0" bIns="91440"/>
          <a:lstStyle>
            <a:defPPr>
              <a:defRPr lang="en-US"/>
            </a:defPPr>
            <a:lvl1pPr>
              <a:defRPr sz="1100">
                <a:solidFill>
                  <a:schemeClr val="tx2">
                    <a:lumMod val="50000"/>
                    <a:lumOff val="50000"/>
                  </a:schemeClr>
                </a:solidFill>
              </a:defRPr>
            </a:lvl1pPr>
          </a:lstStyle>
          <a:p>
            <a:pPr marL="0" lvl="0" algn="l" defTabSz="457200"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200" rtl="0" eaLnBrk="1" latinLnBrk="0" hangingPunct="1"/>
              <a:t>‹#›</a:t>
            </a:fld>
            <a:endParaRPr lang="en-US" sz="1100" b="0" i="0" kern="1200" dirty="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a:stretch>
            <a:fillRect/>
          </a:stretch>
        </p:blipFill>
        <p:spPr>
          <a:xfrm>
            <a:off x="9500616" y="6007608"/>
            <a:ext cx="2478024" cy="849901"/>
          </a:xfrm>
          <a:prstGeom prst="rect">
            <a:avLst/>
          </a:prstGeom>
        </p:spPr>
      </p:pic>
    </p:spTree>
    <p:extLst>
      <p:ext uri="{BB962C8B-B14F-4D97-AF65-F5344CB8AC3E}">
        <p14:creationId xmlns:p14="http://schemas.microsoft.com/office/powerpoint/2010/main" val="26485170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482474" y="482602"/>
            <a:ext cx="11195177" cy="1066798"/>
          </a:xfrm>
          <a:prstGeom prst="rect">
            <a:avLst/>
          </a:prstGeom>
        </p:spPr>
        <p:txBody>
          <a:bodyPr vert="horz" lIns="0" tIns="0" rIns="0" bIns="0" rtlCol="0" anchor="t" anchorCtr="0">
            <a:noAutofit/>
          </a:bodyPr>
          <a:lstStyle/>
          <a:p>
            <a:r>
              <a:rPr lang="en-US" dirty="0"/>
              <a:t>Headline goes here, </a:t>
            </a:r>
            <a:r>
              <a:rPr lang="en-US" dirty="0" err="1"/>
              <a:t>Roboto</a:t>
            </a:r>
            <a:r>
              <a:rPr lang="en-US" dirty="0"/>
              <a:t> Light, 36 points</a:t>
            </a:r>
          </a:p>
        </p:txBody>
      </p:sp>
      <p:sp>
        <p:nvSpPr>
          <p:cNvPr id="38" name="Text Placeholder 2"/>
          <p:cNvSpPr>
            <a:spLocks noGrp="1"/>
          </p:cNvSpPr>
          <p:nvPr>
            <p:ph type="body" idx="1"/>
          </p:nvPr>
        </p:nvSpPr>
        <p:spPr>
          <a:xfrm>
            <a:off x="493713" y="1849301"/>
            <a:ext cx="11183937" cy="41704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p:nvPr>
        </p:nvSpPr>
        <p:spPr>
          <a:xfrm>
            <a:off x="482474" y="482602"/>
            <a:ext cx="11195177" cy="1066798"/>
          </a:xfrm>
          <a:prstGeom prst="rect">
            <a:avLst/>
          </a:prstGeom>
        </p:spPr>
        <p:txBody>
          <a:bodyPr vert="horz" lIns="0" tIns="0" rIns="0" bIns="0" rtlCol="0" anchor="t" anchorCtr="0">
            <a:noAutofit/>
          </a:bodyPr>
          <a:lstStyle/>
          <a:p>
            <a:r>
              <a:rPr lang="en-US" dirty="0"/>
              <a:t>Headline goes here, </a:t>
            </a:r>
            <a:r>
              <a:rPr lang="en-US" dirty="0" err="1"/>
              <a:t>Roboto</a:t>
            </a:r>
            <a:r>
              <a:rPr lang="en-US" dirty="0"/>
              <a:t> Light, 36 points</a:t>
            </a:r>
          </a:p>
        </p:txBody>
      </p:sp>
    </p:spTree>
    <p:extLst>
      <p:ext uri="{BB962C8B-B14F-4D97-AF65-F5344CB8AC3E}">
        <p14:creationId xmlns:p14="http://schemas.microsoft.com/office/powerpoint/2010/main" val="162433727"/>
      </p:ext>
    </p:extLst>
  </p:cSld>
  <p:clrMap bg1="lt1" tx1="dk1" bg2="lt2" tx2="dk2" accent1="accent1" accent2="accent2" accent3="accent3" accent4="accent4" accent5="accent5" accent6="accent6" hlink="hlink" folHlink="folHlink"/>
  <p:sldLayoutIdLst>
    <p:sldLayoutId id="2147483764" r:id="rId1"/>
    <p:sldLayoutId id="2147483766" r:id="rId2"/>
    <p:sldLayoutId id="2147483785" r:id="rId3"/>
    <p:sldLayoutId id="2147483768" r:id="rId4"/>
    <p:sldLayoutId id="2147483776" r:id="rId5"/>
    <p:sldLayoutId id="2147483787" r:id="rId6"/>
    <p:sldLayoutId id="2147483777" r:id="rId7"/>
    <p:sldLayoutId id="2147483778" r:id="rId8"/>
    <p:sldLayoutId id="2147483779" r:id="rId9"/>
    <p:sldLayoutId id="2147483814" r:id="rId10"/>
    <p:sldLayoutId id="2147483792" r:id="rId11"/>
    <p:sldLayoutId id="2147483793" r:id="rId12"/>
    <p:sldLayoutId id="2147483800" r:id="rId13"/>
    <p:sldLayoutId id="2147483801" r:id="rId14"/>
    <p:sldLayoutId id="2147483786" r:id="rId15"/>
    <p:sldLayoutId id="2147483788" r:id="rId16"/>
    <p:sldLayoutId id="2147483818" r:id="rId17"/>
    <p:sldLayoutId id="2147483821" r:id="rId18"/>
    <p:sldLayoutId id="2147483819" r:id="rId19"/>
    <p:sldLayoutId id="2147483798" r:id="rId20"/>
    <p:sldLayoutId id="2147483799" r:id="rId21"/>
    <p:sldLayoutId id="2147483807" r:id="rId22"/>
    <p:sldLayoutId id="2147483808" r:id="rId23"/>
    <p:sldLayoutId id="2147483817" r:id="rId24"/>
    <p:sldLayoutId id="2147483815" r:id="rId25"/>
    <p:sldLayoutId id="2147483816" r:id="rId26"/>
    <p:sldLayoutId id="2147483823" r:id="rId27"/>
    <p:sldLayoutId id="2147483809" r:id="rId28"/>
    <p:sldLayoutId id="2147483822" r:id="rId29"/>
    <p:sldLayoutId id="2147483803" r:id="rId30"/>
    <p:sldLayoutId id="2147483820" r:id="rId31"/>
    <p:sldLayoutId id="2147483804" r:id="rId32"/>
    <p:sldLayoutId id="2147483744" r:id="rId33"/>
    <p:sldLayoutId id="2147483762" r:id="rId34"/>
    <p:sldLayoutId id="2147483759" r:id="rId35"/>
    <p:sldLayoutId id="2147483760" r:id="rId36"/>
    <p:sldLayoutId id="2147483761" r:id="rId37"/>
  </p:sldLayoutIdLst>
  <p:hf hdr="0" ftr="0" dt="0"/>
  <p:txStyles>
    <p:titleStyle>
      <a:lvl1pPr algn="l" defTabSz="914217" rtl="0" eaLnBrk="1" latinLnBrk="0" hangingPunct="1">
        <a:lnSpc>
          <a:spcPct val="90000"/>
        </a:lnSpc>
        <a:spcBef>
          <a:spcPct val="0"/>
        </a:spcBef>
        <a:buNone/>
        <a:defRPr sz="3600" b="0" i="0" kern="1200" baseline="0">
          <a:solidFill>
            <a:schemeClr val="tx1"/>
          </a:solidFill>
          <a:latin typeface="Roboto Light" charset="0"/>
          <a:ea typeface="Roboto Light" charset="0"/>
          <a:cs typeface="Roboto Light" charset="0"/>
        </a:defRPr>
      </a:lvl1pPr>
    </p:titleStyle>
    <p:body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2"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userDrawn="1">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kernel.org/doc/Documentation/kernel-per-CPU-kthreads.txt"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UltraMessaging/jtr"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en.wikipedia.org/wiki/Time_Stamp_Count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3526D8-85E6-4169-945F-0DAC998FC62F}"/>
              </a:ext>
            </a:extLst>
          </p:cNvPr>
          <p:cNvSpPr>
            <a:spLocks noGrp="1"/>
          </p:cNvSpPr>
          <p:nvPr>
            <p:ph type="body" sz="quarter" idx="10"/>
          </p:nvPr>
        </p:nvSpPr>
        <p:spPr/>
        <p:txBody>
          <a:bodyPr/>
          <a:lstStyle/>
          <a:p>
            <a:r>
              <a:rPr lang="en-US" dirty="0"/>
              <a:t>12.12.19</a:t>
            </a:r>
          </a:p>
        </p:txBody>
      </p:sp>
      <p:sp>
        <p:nvSpPr>
          <p:cNvPr id="5" name="Text Placeholder 4">
            <a:extLst>
              <a:ext uri="{FF2B5EF4-FFF2-40B4-BE49-F238E27FC236}">
                <a16:creationId xmlns:a16="http://schemas.microsoft.com/office/drawing/2014/main" id="{B668296F-51EC-4E6E-9C35-D314D257B017}"/>
              </a:ext>
            </a:extLst>
          </p:cNvPr>
          <p:cNvSpPr>
            <a:spLocks noGrp="1"/>
          </p:cNvSpPr>
          <p:nvPr>
            <p:ph type="body" sz="quarter" idx="11"/>
          </p:nvPr>
        </p:nvSpPr>
        <p:spPr/>
        <p:txBody>
          <a:bodyPr/>
          <a:lstStyle/>
          <a:p>
            <a:r>
              <a:rPr lang="en-US" dirty="0"/>
              <a:t>“</a:t>
            </a:r>
            <a:r>
              <a:rPr lang="en-US" dirty="0" err="1"/>
              <a:t>jtr</a:t>
            </a:r>
            <a:r>
              <a:rPr lang="en-US" dirty="0"/>
              <a:t>”: Jitter Measurement for Ultra Messaging, etc.</a:t>
            </a:r>
          </a:p>
        </p:txBody>
      </p:sp>
      <p:sp>
        <p:nvSpPr>
          <p:cNvPr id="6" name="Text Placeholder 5">
            <a:extLst>
              <a:ext uri="{FF2B5EF4-FFF2-40B4-BE49-F238E27FC236}">
                <a16:creationId xmlns:a16="http://schemas.microsoft.com/office/drawing/2014/main" id="{C09EC698-5184-45C5-9B3E-D7797BCAFFB5}"/>
              </a:ext>
            </a:extLst>
          </p:cNvPr>
          <p:cNvSpPr>
            <a:spLocks noGrp="1"/>
          </p:cNvSpPr>
          <p:nvPr>
            <p:ph type="body" sz="quarter" idx="12"/>
          </p:nvPr>
        </p:nvSpPr>
        <p:spPr/>
        <p:txBody>
          <a:bodyPr/>
          <a:lstStyle/>
          <a:p>
            <a:r>
              <a:rPr lang="en-US" dirty="0"/>
              <a:t>Steve Ford</a:t>
            </a:r>
          </a:p>
        </p:txBody>
      </p:sp>
      <p:sp>
        <p:nvSpPr>
          <p:cNvPr id="7" name="Text Placeholder 6">
            <a:extLst>
              <a:ext uri="{FF2B5EF4-FFF2-40B4-BE49-F238E27FC236}">
                <a16:creationId xmlns:a16="http://schemas.microsoft.com/office/drawing/2014/main" id="{0DE4EE4C-6EB9-4CEF-9B44-41139FBC0C94}"/>
              </a:ext>
            </a:extLst>
          </p:cNvPr>
          <p:cNvSpPr>
            <a:spLocks noGrp="1"/>
          </p:cNvSpPr>
          <p:nvPr>
            <p:ph type="body" sz="quarter" idx="13"/>
          </p:nvPr>
        </p:nvSpPr>
        <p:spPr/>
        <p:txBody>
          <a:bodyPr/>
          <a:lstStyle/>
          <a:p>
            <a:r>
              <a:rPr lang="en-US" dirty="0" err="1"/>
              <a:t>sford@informatica.com</a:t>
            </a:r>
            <a:endParaRPr lang="en-US" dirty="0"/>
          </a:p>
        </p:txBody>
      </p:sp>
    </p:spTree>
    <p:extLst>
      <p:ext uri="{BB962C8B-B14F-4D97-AF65-F5344CB8AC3E}">
        <p14:creationId xmlns:p14="http://schemas.microsoft.com/office/powerpoint/2010/main" val="62611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502035" y="1152939"/>
            <a:ext cx="11175616" cy="4866861"/>
          </a:xfrm>
        </p:spPr>
        <p:txBody>
          <a:bodyPr/>
          <a:lstStyle/>
          <a:p>
            <a:r>
              <a:rPr lang="en-US" dirty="0"/>
              <a:t>You can generate all 33 graphs using:</a:t>
            </a:r>
            <a:br>
              <a:rPr lang="en-US" dirty="0"/>
            </a:br>
            <a:r>
              <a:rPr lang="en-US" dirty="0">
                <a:latin typeface="Courier" pitchFamily="2" charset="0"/>
              </a:rPr>
              <a:t>./</a:t>
            </a:r>
            <a:r>
              <a:rPr lang="en-US" dirty="0" err="1">
                <a:latin typeface="Courier" pitchFamily="2" charset="0"/>
              </a:rPr>
              <a:t>tstall.sh</a:t>
            </a:r>
            <a:br>
              <a:rPr lang="en-US" dirty="0"/>
            </a:br>
            <a:r>
              <a:rPr lang="en-US" dirty="0">
                <a:latin typeface="Courier" pitchFamily="2" charset="0"/>
              </a:rPr>
              <a:t>./</a:t>
            </a:r>
            <a:r>
              <a:rPr lang="en-US" dirty="0" err="1">
                <a:latin typeface="Courier" pitchFamily="2" charset="0"/>
              </a:rPr>
              <a:t>plotall.sh</a:t>
            </a:r>
            <a:endParaRPr lang="en-US" dirty="0">
              <a:latin typeface="Courier" pitchFamily="2" charset="0"/>
            </a:endParaRPr>
          </a:p>
          <a:p>
            <a:r>
              <a:rPr lang="en-US" dirty="0"/>
              <a:t>In general, “</a:t>
            </a:r>
            <a:r>
              <a:rPr lang="en-US" dirty="0" err="1"/>
              <a:t>tst</a:t>
            </a:r>
            <a:r>
              <a:rPr lang="en-US" dirty="0"/>
              <a:t>_.*.</a:t>
            </a:r>
            <a:r>
              <a:rPr lang="en-US" dirty="0" err="1"/>
              <a:t>sh</a:t>
            </a:r>
            <a:r>
              <a:rPr lang="en-US" dirty="0"/>
              <a:t>” scripts run tests and output measurement data.</a:t>
            </a:r>
          </a:p>
          <a:p>
            <a:pPr lvl="1"/>
            <a:r>
              <a:rPr lang="en-US" dirty="0"/>
              <a:t>Each test is run 3 times.</a:t>
            </a:r>
          </a:p>
          <a:p>
            <a:pPr lvl="1"/>
            <a:r>
              <a:rPr lang="en-US" dirty="0"/>
              <a:t>Most of the tests also include a “null” data collection (empty “for” loop) of about the same duration.</a:t>
            </a:r>
          </a:p>
          <a:p>
            <a:pPr lvl="1"/>
            <a:r>
              <a:rPr lang="en-US" dirty="0"/>
              <a:t>Raw histogram counts are written to “.</a:t>
            </a:r>
            <a:r>
              <a:rPr lang="en-US" dirty="0" err="1"/>
              <a:t>gp</a:t>
            </a:r>
            <a:r>
              <a:rPr lang="en-US" dirty="0"/>
              <a:t>” files (for consumption by </a:t>
            </a:r>
            <a:r>
              <a:rPr lang="en-US" dirty="0" err="1"/>
              <a:t>Gnuplot</a:t>
            </a:r>
            <a:r>
              <a:rPr lang="en-US" dirty="0"/>
              <a:t>). They are also interesting to examine while looking at the corresponding graph.</a:t>
            </a:r>
          </a:p>
          <a:p>
            <a:pPr lvl="1"/>
            <a:r>
              <a:rPr lang="en-US" dirty="0"/>
              <a:t>Each “</a:t>
            </a:r>
            <a:r>
              <a:rPr lang="en-US" dirty="0" err="1"/>
              <a:t>tst</a:t>
            </a:r>
            <a:r>
              <a:rPr lang="en-US" dirty="0"/>
              <a:t>_...” script also produces a “.txt” file containing percentiles.</a:t>
            </a:r>
          </a:p>
          <a:p>
            <a:r>
              <a:rPr lang="en-US" dirty="0"/>
              <a:t>“plot_*.</a:t>
            </a:r>
            <a:r>
              <a:rPr lang="en-US" dirty="0" err="1"/>
              <a:t>sh</a:t>
            </a:r>
            <a:r>
              <a:rPr lang="en-US" dirty="0"/>
              <a:t>” scripts take that measurement data and produce “.</a:t>
            </a:r>
            <a:r>
              <a:rPr lang="en-US" dirty="0" err="1"/>
              <a:t>png</a:t>
            </a:r>
            <a:r>
              <a:rPr lang="en-US" dirty="0"/>
              <a:t>” graphs.</a:t>
            </a:r>
          </a:p>
          <a:p>
            <a:pPr lvl="1"/>
            <a:r>
              <a:rPr lang="en-US" dirty="0"/>
              <a:t>Most of the plot scripts take data from different tests to compare the results.</a:t>
            </a:r>
          </a:p>
          <a:p>
            <a:pPr lvl="1"/>
            <a:r>
              <a:rPr lang="en-US" dirty="0" err="1"/>
              <a:t>Gnuplot</a:t>
            </a:r>
            <a:r>
              <a:rPr lang="en-US" dirty="0"/>
              <a:t> can also be used in an interactive mode that lets you experiment with display parameters.</a:t>
            </a:r>
          </a:p>
          <a:p>
            <a:r>
              <a:rPr lang="en-US" dirty="0"/>
              <a:t>Let me know if you want copies of my full test run results.</a:t>
            </a:r>
          </a:p>
          <a:p>
            <a:endParaRPr lang="en-US" dirty="0"/>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82474" y="482602"/>
            <a:ext cx="11195177" cy="1066798"/>
          </a:xfrm>
        </p:spPr>
        <p:txBody>
          <a:bodyPr/>
          <a:lstStyle/>
          <a:p>
            <a:r>
              <a:rPr lang="en-US" dirty="0"/>
              <a:t>Many More Graphs!</a:t>
            </a:r>
          </a:p>
        </p:txBody>
      </p:sp>
    </p:spTree>
    <p:extLst>
      <p:ext uri="{BB962C8B-B14F-4D97-AF65-F5344CB8AC3E}">
        <p14:creationId xmlns:p14="http://schemas.microsoft.com/office/powerpoint/2010/main" val="33105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502035" y="1365504"/>
            <a:ext cx="11175616" cy="4654296"/>
          </a:xfrm>
        </p:spPr>
        <p:txBody>
          <a:bodyPr/>
          <a:lstStyle/>
          <a:p>
            <a:r>
              <a:rPr lang="en-US" dirty="0"/>
              <a:t>I only scratched the surface of eliminating system-level jitter:</a:t>
            </a:r>
          </a:p>
          <a:p>
            <a:pPr lvl="1"/>
            <a:r>
              <a:rPr lang="en-US" dirty="0"/>
              <a:t>Isolating cores from the scheduler.</a:t>
            </a:r>
          </a:p>
          <a:p>
            <a:pPr lvl="1"/>
            <a:r>
              <a:rPr lang="en-US" dirty="0"/>
              <a:t>Moving IRQs off of the isolated cores.</a:t>
            </a:r>
          </a:p>
          <a:p>
            <a:pPr lvl="1"/>
            <a:r>
              <a:rPr lang="en-US" dirty="0"/>
              <a:t>Task-setting each jitter-sensitive thread to its own core.</a:t>
            </a:r>
          </a:p>
          <a:p>
            <a:pPr lvl="1"/>
            <a:r>
              <a:rPr lang="en-US" dirty="0"/>
              <a:t>Running “</a:t>
            </a:r>
            <a:r>
              <a:rPr lang="en-US" dirty="0" err="1"/>
              <a:t>tickless</a:t>
            </a:r>
            <a:r>
              <a:rPr lang="en-US" dirty="0"/>
              <a:t>” (</a:t>
            </a:r>
            <a:r>
              <a:rPr lang="en-US" dirty="0" err="1"/>
              <a:t>nohz_full</a:t>
            </a:r>
            <a:r>
              <a:rPr lang="en-US" dirty="0"/>
              <a:t> boot parameter).</a:t>
            </a:r>
          </a:p>
          <a:p>
            <a:r>
              <a:rPr lang="en-US" dirty="0"/>
              <a:t>There are many other possible steps at:</a:t>
            </a:r>
            <a:br>
              <a:rPr lang="en-US" dirty="0"/>
            </a:br>
            <a:r>
              <a:rPr lang="en-US" dirty="0"/>
              <a:t>    </a:t>
            </a:r>
            <a:r>
              <a:rPr lang="en-US" dirty="0">
                <a:hlinkClick r:id="rId3"/>
              </a:rPr>
              <a:t>https://www.kernel.org/doc/Documentation/kernel-per-CPU-kthreads.txt</a:t>
            </a:r>
            <a:endParaRPr lang="en-US" dirty="0"/>
          </a:p>
          <a:p>
            <a:r>
              <a:rPr lang="en-US" dirty="0"/>
              <a:t>But it is impossible to completely eliminate all jitter. Many jitter reduction steps might have consequences that unacceptable for many use cases (e.g. making transmission window buffers so small that NAKs cannot be effectively serviced at high message rates).</a:t>
            </a:r>
          </a:p>
          <a:p>
            <a:r>
              <a:rPr lang="en-US" dirty="0"/>
              <a:t>So, how much did my efforts benefit me?</a:t>
            </a:r>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82474" y="482602"/>
            <a:ext cx="11195177" cy="633679"/>
          </a:xfrm>
        </p:spPr>
        <p:txBody>
          <a:bodyPr/>
          <a:lstStyle/>
          <a:p>
            <a:r>
              <a:rPr lang="en-US" dirty="0"/>
              <a:t>Low-Jitter Tuning</a:t>
            </a:r>
          </a:p>
        </p:txBody>
      </p:sp>
    </p:spTree>
    <p:extLst>
      <p:ext uri="{BB962C8B-B14F-4D97-AF65-F5344CB8AC3E}">
        <p14:creationId xmlns:p14="http://schemas.microsoft.com/office/powerpoint/2010/main" val="503646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A1487-FBC3-9545-9A2C-D10746C642BC}"/>
              </a:ext>
            </a:extLst>
          </p:cNvPr>
          <p:cNvPicPr>
            <a:picLocks noChangeAspect="1"/>
          </p:cNvPicPr>
          <p:nvPr/>
        </p:nvPicPr>
        <p:blipFill>
          <a:blip r:embed="rId3"/>
          <a:stretch>
            <a:fillRect/>
          </a:stretch>
        </p:blipFill>
        <p:spPr>
          <a:xfrm>
            <a:off x="0" y="857371"/>
            <a:ext cx="6875945" cy="5500756"/>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Ultra Messaging Smart Source</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54431"/>
            <a:ext cx="5312879" cy="4078570"/>
          </a:xfrm>
        </p:spPr>
        <p:txBody>
          <a:bodyPr/>
          <a:lstStyle/>
          <a:p>
            <a:r>
              <a:rPr lang="en-US" sz="1600" dirty="0"/>
              <a:t>This is a re-visit of slide 6.</a:t>
            </a:r>
          </a:p>
          <a:p>
            <a:r>
              <a:rPr lang="en-US" sz="1600" dirty="0"/>
              <a:t>Red points: Smart Source with 100% source-side loss.</a:t>
            </a:r>
            <a:br>
              <a:rPr lang="en-US" sz="1600" dirty="0"/>
            </a:br>
            <a:r>
              <a:rPr lang="en-US" sz="1600" dirty="0"/>
              <a:t>I.e. </a:t>
            </a:r>
            <a:r>
              <a:rPr lang="en-US" sz="1600" b="1" dirty="0"/>
              <a:t>NO SOCKET CALL</a:t>
            </a:r>
            <a:r>
              <a:rPr lang="en-US" sz="1600" dirty="0"/>
              <a:t> (UM code only).</a:t>
            </a:r>
            <a:endParaRPr lang="en-US" sz="1600" b="1" dirty="0"/>
          </a:p>
          <a:p>
            <a:r>
              <a:rPr lang="en-US" sz="1600" dirty="0"/>
              <a:t>Green lines: a second test superimposed on the first, but instead of calling UM send, just does a 48-cycle “for” loop. This is the “control” to show system jitter.</a:t>
            </a:r>
          </a:p>
        </p:txBody>
      </p:sp>
    </p:spTree>
    <p:extLst>
      <p:ext uri="{BB962C8B-B14F-4D97-AF65-F5344CB8AC3E}">
        <p14:creationId xmlns:p14="http://schemas.microsoft.com/office/powerpoint/2010/main" val="4128843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Smart Source on Core Zero</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78182"/>
            <a:ext cx="5312879" cy="4031069"/>
          </a:xfrm>
        </p:spPr>
        <p:txBody>
          <a:bodyPr/>
          <a:lstStyle/>
          <a:p>
            <a:r>
              <a:rPr lang="en-US" sz="1600" dirty="0"/>
              <a:t>Here’s the same thing on Core 0.</a:t>
            </a:r>
          </a:p>
          <a:p>
            <a:r>
              <a:rPr lang="en-US" sz="1600" dirty="0"/>
              <a:t>The thread is pinned, but the core is not isolated. And interrupts are allowed, including the 1000 Hz ticks.</a:t>
            </a:r>
          </a:p>
          <a:p>
            <a:r>
              <a:rPr lang="en-US" sz="1600" dirty="0"/>
              <a:t>Red points: Smart Source with 100% source-side loss.</a:t>
            </a:r>
            <a:br>
              <a:rPr lang="en-US" sz="1600" dirty="0"/>
            </a:br>
            <a:r>
              <a:rPr lang="en-US" sz="1600" dirty="0"/>
              <a:t>I.e. </a:t>
            </a:r>
            <a:r>
              <a:rPr lang="en-US" sz="1600" b="1" dirty="0"/>
              <a:t>NO SOCKET CALL</a:t>
            </a:r>
            <a:r>
              <a:rPr lang="en-US" sz="1600" dirty="0"/>
              <a:t> (UM code only).</a:t>
            </a:r>
            <a:endParaRPr lang="en-US" sz="1600" b="1" dirty="0"/>
          </a:p>
          <a:p>
            <a:r>
              <a:rPr lang="en-US" sz="1600" dirty="0"/>
              <a:t>Green lines: a 49-cycle “for” loop.</a:t>
            </a:r>
          </a:p>
          <a:p>
            <a:r>
              <a:rPr lang="en-US" sz="1600" dirty="0"/>
              <a:t>Max is about 3 us. For the “for” loop. Measured with RDTSC.</a:t>
            </a:r>
          </a:p>
          <a:p>
            <a:r>
              <a:rPr lang="en-US" sz="1600" dirty="0"/>
              <a:t>Note that the system was not particularly busy during this test. I’m sure the outliers would be more severe if lots of other people were using it.</a:t>
            </a:r>
          </a:p>
        </p:txBody>
      </p:sp>
      <p:pic>
        <p:nvPicPr>
          <p:cNvPr id="12" name="Picture 11">
            <a:extLst>
              <a:ext uri="{FF2B5EF4-FFF2-40B4-BE49-F238E27FC236}">
                <a16:creationId xmlns:a16="http://schemas.microsoft.com/office/drawing/2014/main" id="{7407A071-7D6B-E84A-A48A-1A57F55C77A7}"/>
              </a:ext>
            </a:extLst>
          </p:cNvPr>
          <p:cNvPicPr>
            <a:picLocks noChangeAspect="1"/>
          </p:cNvPicPr>
          <p:nvPr/>
        </p:nvPicPr>
        <p:blipFill>
          <a:blip r:embed="rId3"/>
          <a:stretch>
            <a:fillRect/>
          </a:stretch>
        </p:blipFill>
        <p:spPr>
          <a:xfrm>
            <a:off x="0" y="866370"/>
            <a:ext cx="6875945" cy="5500756"/>
          </a:xfrm>
          <a:prstGeom prst="rect">
            <a:avLst/>
          </a:prstGeom>
        </p:spPr>
      </p:pic>
    </p:spTree>
    <p:extLst>
      <p:ext uri="{BB962C8B-B14F-4D97-AF65-F5344CB8AC3E}">
        <p14:creationId xmlns:p14="http://schemas.microsoft.com/office/powerpoint/2010/main" val="81346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482474" y="1101851"/>
            <a:ext cx="11175616" cy="4901383"/>
          </a:xfrm>
        </p:spPr>
        <p:txBody>
          <a:bodyPr/>
          <a:lstStyle/>
          <a:p>
            <a:r>
              <a:rPr lang="en-US" dirty="0"/>
              <a:t>Persistence (traditional sources/Smart Sources/IPC).</a:t>
            </a:r>
          </a:p>
          <a:p>
            <a:r>
              <a:rPr lang="en-US" dirty="0"/>
              <a:t>Test with receivers.</a:t>
            </a:r>
          </a:p>
          <a:p>
            <a:pPr lvl="1"/>
            <a:r>
              <a:rPr lang="en-US" dirty="0"/>
              <a:t>Compare RM to RU, IPC, and SMX with different numbers of receivers.</a:t>
            </a:r>
          </a:p>
          <a:p>
            <a:pPr lvl="1"/>
            <a:r>
              <a:rPr lang="en-US" dirty="0"/>
              <a:t>ULB with different numbers of receivers.</a:t>
            </a:r>
          </a:p>
          <a:p>
            <a:r>
              <a:rPr lang="en-US" dirty="0"/>
              <a:t>Test round-trip (ping-pong).</a:t>
            </a:r>
          </a:p>
          <a:p>
            <a:pPr lvl="1"/>
            <a:r>
              <a:rPr lang="en-US" dirty="0"/>
              <a:t>Simple socket (no UM).</a:t>
            </a:r>
          </a:p>
          <a:p>
            <a:pPr lvl="1"/>
            <a:r>
              <a:rPr lang="en-US" dirty="0"/>
              <a:t>UM (traditional sources/Smart Sources/IPC/SMX, streaming/persistence)</a:t>
            </a:r>
          </a:p>
          <a:p>
            <a:pPr lvl="1"/>
            <a:r>
              <a:rPr lang="en-US" dirty="0"/>
              <a:t>Request/response</a:t>
            </a:r>
          </a:p>
          <a:p>
            <a:r>
              <a:rPr lang="en-US" dirty="0"/>
              <a:t>Java and .NET?</a:t>
            </a:r>
          </a:p>
          <a:p>
            <a:r>
              <a:rPr lang="en-US" dirty="0"/>
              <a:t>Don’t hold your breath on any of these! Not actively working on extensions right now, but happy to accept pull requests (hint hint). :-)</a:t>
            </a:r>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82474" y="482602"/>
            <a:ext cx="11195177" cy="619249"/>
          </a:xfrm>
        </p:spPr>
        <p:txBody>
          <a:bodyPr/>
          <a:lstStyle/>
          <a:p>
            <a:r>
              <a:rPr lang="en-US" dirty="0"/>
              <a:t>Next Steps?</a:t>
            </a:r>
          </a:p>
        </p:txBody>
      </p:sp>
    </p:spTree>
    <p:extLst>
      <p:ext uri="{BB962C8B-B14F-4D97-AF65-F5344CB8AC3E}">
        <p14:creationId xmlns:p14="http://schemas.microsoft.com/office/powerpoint/2010/main" val="53124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482474" y="1346200"/>
            <a:ext cx="11175616" cy="4662714"/>
          </a:xfrm>
        </p:spPr>
        <p:txBody>
          <a:bodyPr/>
          <a:lstStyle/>
          <a:p>
            <a:r>
              <a:rPr lang="en-US" dirty="0"/>
              <a:t>Public GitHub repo: </a:t>
            </a:r>
            <a:r>
              <a:rPr lang="en-US" dirty="0">
                <a:hlinkClick r:id="rId3"/>
              </a:rPr>
              <a:t>https://github.com/UltraMessaging/jtr</a:t>
            </a:r>
            <a:r>
              <a:rPr lang="en-US" dirty="0"/>
              <a:t> (many technical details there)</a:t>
            </a:r>
          </a:p>
          <a:p>
            <a:r>
              <a:rPr lang="en-US" dirty="0"/>
              <a:t>You need a valid UM license to run the UM tests.</a:t>
            </a:r>
          </a:p>
          <a:p>
            <a:r>
              <a:rPr lang="en-US" dirty="0"/>
              <a:t>But there are some interesting tests that don’t use UM.</a:t>
            </a:r>
          </a:p>
          <a:p>
            <a:r>
              <a:rPr lang="en-US" dirty="0"/>
              <a:t>Can also produce pretty graphs if you have </a:t>
            </a:r>
            <a:r>
              <a:rPr lang="en-US" dirty="0" err="1"/>
              <a:t>GnuPlot</a:t>
            </a:r>
            <a:r>
              <a:rPr lang="en-US" dirty="0"/>
              <a:t> installed.</a:t>
            </a:r>
          </a:p>
          <a:p>
            <a:r>
              <a:rPr lang="en-US" dirty="0"/>
              <a:t>Goal: measure the time to do some interesting thing (a sample) and see how much that time varies across large numbers of samples. That variation is ”jitter”.</a:t>
            </a:r>
          </a:p>
          <a:p>
            <a:r>
              <a:rPr lang="en-US" dirty="0"/>
              <a:t>General approach: measure a time sample and increment a corresponding histogram bucket. Do this a million times. Graph the resulting histogram.</a:t>
            </a:r>
          </a:p>
          <a:p>
            <a:pPr lvl="1"/>
            <a:r>
              <a:rPr lang="en-US" dirty="0"/>
              <a:t>A million samples don’t need a million histogram buckets. Each bucket represents 10 nanoseconds. So a sample time of 98 ns will increment bucket number 9, which represents the number of samples with times between 90-99 ns. Some of these tests use as few as 200 buckets, others as many as 1500.</a:t>
            </a:r>
          </a:p>
          <a:p>
            <a:r>
              <a:rPr lang="en-US" dirty="0"/>
              <a:t>IMPORTANT: all graphs use logarithmic Y axis. This emphasizes small counts.</a:t>
            </a:r>
          </a:p>
        </p:txBody>
      </p:sp>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p:txBody>
          <a:bodyPr/>
          <a:lstStyle/>
          <a:p>
            <a:r>
              <a:rPr lang="en-US" dirty="0"/>
              <a:t>“</a:t>
            </a:r>
            <a:r>
              <a:rPr lang="en-US" dirty="0" err="1"/>
              <a:t>jtr</a:t>
            </a:r>
            <a:r>
              <a:rPr lang="en-US" dirty="0"/>
              <a:t>” Package is Open Source</a:t>
            </a:r>
          </a:p>
        </p:txBody>
      </p:sp>
    </p:spTree>
    <p:extLst>
      <p:ext uri="{BB962C8B-B14F-4D97-AF65-F5344CB8AC3E}">
        <p14:creationId xmlns:p14="http://schemas.microsoft.com/office/powerpoint/2010/main" val="381563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Let’s jump right in! – Timing a “for” Loop</a:t>
            </a:r>
          </a:p>
        </p:txBody>
      </p:sp>
      <p:pic>
        <p:nvPicPr>
          <p:cNvPr id="4" name="Content Placeholder 3" descr="A screenshot of a cell phone&#10;&#10;Description automatically generated">
            <a:extLst>
              <a:ext uri="{FF2B5EF4-FFF2-40B4-BE49-F238E27FC236}">
                <a16:creationId xmlns:a16="http://schemas.microsoft.com/office/drawing/2014/main" id="{1AB765C9-9106-154E-A69A-E8642738E9D7}"/>
              </a:ext>
            </a:extLst>
          </p:cNvPr>
          <p:cNvPicPr>
            <a:picLocks noChangeAspect="1"/>
          </p:cNvPicPr>
          <p:nvPr/>
        </p:nvPicPr>
        <p:blipFill>
          <a:blip r:embed="rId3"/>
          <a:stretch>
            <a:fillRect/>
          </a:stretch>
        </p:blipFill>
        <p:spPr>
          <a:xfrm>
            <a:off x="0" y="826008"/>
            <a:ext cx="6938065" cy="5550451"/>
          </a:xfrm>
          <a:prstGeom prst="rect">
            <a:avLst/>
          </a:prstGeom>
        </p:spPr>
      </p:pic>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1289818"/>
            <a:ext cx="5312879" cy="4914435"/>
          </a:xfrm>
        </p:spPr>
        <p:txBody>
          <a:bodyPr/>
          <a:lstStyle/>
          <a:p>
            <a:r>
              <a:rPr lang="en-US" sz="1600" dirty="0"/>
              <a:t>All tests run on host “Crush”, tuned  for low jitter.</a:t>
            </a:r>
          </a:p>
          <a:p>
            <a:r>
              <a:rPr lang="en-US" sz="1600" dirty="0"/>
              <a:t>General algorithm:</a:t>
            </a:r>
            <a:br>
              <a:rPr lang="en-US" sz="1600" dirty="0"/>
            </a:br>
            <a:r>
              <a:rPr lang="en-US" sz="1600" dirty="0">
                <a:latin typeface="Courier" pitchFamily="2" charset="0"/>
              </a:rPr>
              <a:t>for (</a:t>
            </a:r>
            <a:r>
              <a:rPr lang="en-US" sz="1600" dirty="0" err="1">
                <a:latin typeface="Courier" pitchFamily="2" charset="0"/>
              </a:rPr>
              <a:t>i</a:t>
            </a:r>
            <a:r>
              <a:rPr lang="en-US" sz="1600" dirty="0">
                <a:latin typeface="Courier" pitchFamily="2" charset="0"/>
              </a:rPr>
              <a:t> = -500; </a:t>
            </a:r>
            <a:r>
              <a:rPr lang="en-US" sz="1600" dirty="0" err="1">
                <a:latin typeface="Courier" pitchFamily="2" charset="0"/>
              </a:rPr>
              <a:t>i</a:t>
            </a:r>
            <a:r>
              <a:rPr lang="en-US" sz="1600" dirty="0">
                <a:latin typeface="Courier" pitchFamily="2" charset="0"/>
              </a:rPr>
              <a:t> &lt; 1,000,000; </a:t>
            </a:r>
            <a:r>
              <a:rPr lang="en-US" sz="1600" dirty="0" err="1">
                <a:latin typeface="Courier" pitchFamily="2" charset="0"/>
              </a:rPr>
              <a:t>i</a:t>
            </a:r>
            <a:r>
              <a:rPr lang="en-US" sz="1600" dirty="0">
                <a:latin typeface="Courier" pitchFamily="2" charset="0"/>
              </a:rPr>
              <a:t>++) {</a:t>
            </a:r>
            <a:br>
              <a:rPr lang="en-US" sz="1600" dirty="0">
                <a:latin typeface="Courier" pitchFamily="2" charset="0"/>
              </a:rPr>
            </a:br>
            <a:r>
              <a:rPr lang="en-US" sz="1600" dirty="0">
                <a:latin typeface="Courier" pitchFamily="2" charset="0"/>
              </a:rPr>
              <a:t>  start = timestamp;</a:t>
            </a:r>
            <a:br>
              <a:rPr lang="en-US" sz="1600" dirty="0">
                <a:latin typeface="Courier" pitchFamily="2" charset="0"/>
              </a:rPr>
            </a:br>
            <a:r>
              <a:rPr lang="en-US" sz="1600" dirty="0">
                <a:latin typeface="Courier" pitchFamily="2" charset="0"/>
              </a:rPr>
              <a:t>  </a:t>
            </a:r>
            <a:r>
              <a:rPr lang="en-US" sz="1600" dirty="0" err="1">
                <a:latin typeface="Courier" pitchFamily="2" charset="0"/>
              </a:rPr>
              <a:t>do_thing_we_want_to_time</a:t>
            </a:r>
            <a:r>
              <a:rPr lang="en-US" sz="1600" dirty="0">
                <a:latin typeface="Courier" pitchFamily="2" charset="0"/>
              </a:rPr>
              <a:t>;</a:t>
            </a:r>
            <a:br>
              <a:rPr lang="en-US" sz="1600" dirty="0">
                <a:latin typeface="Courier" pitchFamily="2" charset="0"/>
              </a:rPr>
            </a:br>
            <a:r>
              <a:rPr lang="en-US" sz="1600" dirty="0">
                <a:latin typeface="Courier" pitchFamily="2" charset="0"/>
              </a:rPr>
              <a:t>  end = timestamp;</a:t>
            </a:r>
            <a:br>
              <a:rPr lang="en-US" sz="1600" dirty="0">
                <a:latin typeface="Courier" pitchFamily="2" charset="0"/>
              </a:rPr>
            </a:br>
            <a:r>
              <a:rPr lang="en-US" sz="1600" dirty="0">
                <a:latin typeface="Courier" pitchFamily="2" charset="0"/>
              </a:rPr>
              <a:t>  if (</a:t>
            </a:r>
            <a:r>
              <a:rPr lang="en-US" sz="1600" dirty="0" err="1">
                <a:latin typeface="Courier" pitchFamily="2" charset="0"/>
              </a:rPr>
              <a:t>i</a:t>
            </a:r>
            <a:r>
              <a:rPr lang="en-US" sz="1600" dirty="0">
                <a:latin typeface="Courier" pitchFamily="2" charset="0"/>
              </a:rPr>
              <a:t> &gt;= 0)</a:t>
            </a:r>
            <a:br>
              <a:rPr lang="en-US" sz="1600" dirty="0">
                <a:latin typeface="Courier" pitchFamily="2" charset="0"/>
              </a:rPr>
            </a:br>
            <a:r>
              <a:rPr lang="en-US" sz="1600" dirty="0">
                <a:latin typeface="Courier" pitchFamily="2" charset="0"/>
              </a:rPr>
              <a:t>    </a:t>
            </a:r>
            <a:r>
              <a:rPr lang="en-US" sz="1600" dirty="0" err="1">
                <a:latin typeface="Courier" pitchFamily="2" charset="0"/>
              </a:rPr>
              <a:t>increment_histogram</a:t>
            </a:r>
            <a:r>
              <a:rPr lang="en-US" sz="1600" dirty="0">
                <a:latin typeface="Courier" pitchFamily="2" charset="0"/>
              </a:rPr>
              <a:t>(end – start);</a:t>
            </a:r>
            <a:br>
              <a:rPr lang="en-US" sz="1600" dirty="0">
                <a:latin typeface="Courier" pitchFamily="2" charset="0"/>
              </a:rPr>
            </a:br>
            <a:r>
              <a:rPr lang="en-US" sz="1600" dirty="0">
                <a:latin typeface="Courier" pitchFamily="2" charset="0"/>
              </a:rPr>
              <a:t>  </a:t>
            </a:r>
            <a:r>
              <a:rPr lang="en-US" sz="1600" dirty="0" err="1">
                <a:latin typeface="Courier" pitchFamily="2" charset="0"/>
              </a:rPr>
              <a:t>one_microsecond_delay_just_for_fun</a:t>
            </a:r>
            <a:r>
              <a:rPr lang="en-US" sz="1600" dirty="0">
                <a:latin typeface="Courier" pitchFamily="2" charset="0"/>
              </a:rPr>
              <a:t>;</a:t>
            </a:r>
            <a:br>
              <a:rPr lang="en-US" sz="1600" dirty="0">
                <a:latin typeface="Courier" pitchFamily="2" charset="0"/>
              </a:rPr>
            </a:br>
            <a:r>
              <a:rPr lang="en-US" sz="1600" dirty="0">
                <a:latin typeface="Courier" pitchFamily="2" charset="0"/>
              </a:rPr>
              <a:t>}</a:t>
            </a:r>
          </a:p>
          <a:p>
            <a:r>
              <a:rPr lang="en-US" sz="1600" dirty="0"/>
              <a:t>Note the 500 “warmup” cycles.</a:t>
            </a:r>
          </a:p>
          <a:p>
            <a:r>
              <a:rPr lang="en-US" sz="1600" dirty="0"/>
              <a:t>For this test, “thing we want to time” is:</a:t>
            </a:r>
            <a:br>
              <a:rPr lang="en-US" sz="1600" dirty="0"/>
            </a:br>
            <a:r>
              <a:rPr lang="en-US" sz="1600" dirty="0"/>
              <a:t>  </a:t>
            </a:r>
            <a:r>
              <a:rPr lang="en-US" sz="1600" dirty="0">
                <a:latin typeface="Courier" pitchFamily="2" charset="0"/>
              </a:rPr>
              <a:t>for (j = 0; j &lt; 100; </a:t>
            </a:r>
            <a:r>
              <a:rPr lang="en-US" sz="1600" dirty="0" err="1">
                <a:latin typeface="Courier" pitchFamily="2" charset="0"/>
              </a:rPr>
              <a:t>j++</a:t>
            </a:r>
            <a:r>
              <a:rPr lang="en-US" sz="1600" dirty="0">
                <a:latin typeface="Courier" pitchFamily="2" charset="0"/>
              </a:rPr>
              <a:t>) {};</a:t>
            </a:r>
            <a:br>
              <a:rPr lang="en-US" sz="1600" dirty="0">
                <a:latin typeface="Courier" pitchFamily="2" charset="0"/>
              </a:rPr>
            </a:br>
            <a:r>
              <a:rPr lang="en-US" sz="1600" b="1" dirty="0">
                <a:latin typeface="+mn-lt"/>
              </a:rPr>
              <a:t>Don’t compile with optimization!</a:t>
            </a:r>
          </a:p>
          <a:p>
            <a:r>
              <a:rPr lang="en-US" sz="1600" dirty="0"/>
              <a:t>Look at all that jitter! </a:t>
            </a:r>
            <a:r>
              <a:rPr lang="en-US" sz="1600" b="1" dirty="0"/>
              <a:t>One loop took 2.6 </a:t>
            </a:r>
            <a:r>
              <a:rPr lang="en-US" sz="1600" b="1" dirty="0" err="1"/>
              <a:t>MICROseconds</a:t>
            </a:r>
            <a:r>
              <a:rPr lang="en-US" sz="1600" dirty="0"/>
              <a:t>!</a:t>
            </a:r>
          </a:p>
          <a:p>
            <a:r>
              <a:rPr lang="en-US" sz="1600" dirty="0"/>
              <a:t>Those “for” loops must be really SUCK!</a:t>
            </a:r>
          </a:p>
          <a:p>
            <a:r>
              <a:rPr lang="en-US" sz="1600" dirty="0"/>
              <a:t>But at least it isn’t my fault!!!  ...  or is it?</a:t>
            </a:r>
          </a:p>
        </p:txBody>
      </p:sp>
    </p:spTree>
    <p:extLst>
      <p:ext uri="{BB962C8B-B14F-4D97-AF65-F5344CB8AC3E}">
        <p14:creationId xmlns:p14="http://schemas.microsoft.com/office/powerpoint/2010/main" val="2055133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F58CC85-8C6E-AE46-AB19-D0759CC4ED0A}"/>
              </a:ext>
            </a:extLst>
          </p:cNvPr>
          <p:cNvPicPr>
            <a:picLocks noChangeAspect="1"/>
          </p:cNvPicPr>
          <p:nvPr/>
        </p:nvPicPr>
        <p:blipFill>
          <a:blip r:embed="rId3"/>
          <a:stretch>
            <a:fillRect/>
          </a:stretch>
        </p:blipFill>
        <p:spPr>
          <a:xfrm>
            <a:off x="0" y="838200"/>
            <a:ext cx="6928665" cy="5542932"/>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Try Again, with RDTSC</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1199408"/>
            <a:ext cx="5312879" cy="5067119"/>
          </a:xfrm>
        </p:spPr>
        <p:txBody>
          <a:bodyPr/>
          <a:lstStyle/>
          <a:p>
            <a:r>
              <a:rPr lang="en-US" sz="1600" dirty="0"/>
              <a:t>Measuring the same 100-cycle “for” loop!</a:t>
            </a:r>
          </a:p>
          <a:p>
            <a:r>
              <a:rPr lang="en-US" sz="1600" dirty="0"/>
              <a:t>999,999 samples in the 170 ns bucket,</a:t>
            </a:r>
            <a:br>
              <a:rPr lang="en-US" sz="1600" dirty="0"/>
            </a:br>
            <a:r>
              <a:rPr lang="en-US" sz="1600" dirty="0"/>
              <a:t>1 sample in the 200 ns bucket.</a:t>
            </a:r>
          </a:p>
          <a:p>
            <a:r>
              <a:rPr lang="en-US" sz="1600" dirty="0"/>
              <a:t>Where did the jitter go???</a:t>
            </a:r>
          </a:p>
          <a:p>
            <a:r>
              <a:rPr lang="en-US" sz="1600" dirty="0"/>
              <a:t>Previous test took timestamps with </a:t>
            </a:r>
            <a:r>
              <a:rPr lang="en-US" sz="1600" b="1" dirty="0" err="1"/>
              <a:t>clock_gettime</a:t>
            </a:r>
            <a:r>
              <a:rPr lang="en-US" sz="1600" dirty="0"/>
              <a:t>().</a:t>
            </a:r>
            <a:br>
              <a:rPr lang="en-US" sz="1600" dirty="0"/>
            </a:br>
            <a:r>
              <a:rPr lang="en-US" sz="1600" dirty="0"/>
              <a:t>This test took timestamps with </a:t>
            </a:r>
            <a:r>
              <a:rPr lang="en-US" sz="1600" b="1" dirty="0"/>
              <a:t>RDTSC</a:t>
            </a:r>
            <a:r>
              <a:rPr lang="en-US" sz="1600" dirty="0"/>
              <a:t>:</a:t>
            </a:r>
            <a:br>
              <a:rPr lang="en-US" sz="1600" dirty="0"/>
            </a:br>
            <a:r>
              <a:rPr lang="en-US" sz="1400" dirty="0" err="1">
                <a:latin typeface="Courier" pitchFamily="2" charset="0"/>
              </a:rPr>
              <a:t>asm</a:t>
            </a:r>
            <a:r>
              <a:rPr lang="en-US" sz="1400" dirty="0">
                <a:latin typeface="Courier" pitchFamily="2" charset="0"/>
              </a:rPr>
              <a:t> volatile ("</a:t>
            </a:r>
            <a:r>
              <a:rPr lang="en-US" sz="1400" dirty="0" err="1">
                <a:latin typeface="Courier" pitchFamily="2" charset="0"/>
              </a:rPr>
              <a:t>rdtsc</a:t>
            </a:r>
            <a:r>
              <a:rPr lang="en-US" sz="1400" dirty="0">
                <a:latin typeface="Courier" pitchFamily="2" charset="0"/>
              </a:rPr>
              <a:t>" : "=a" (lo), "=d" (hi));</a:t>
            </a:r>
          </a:p>
          <a:p>
            <a:r>
              <a:rPr lang="en-US" sz="1600" dirty="0"/>
              <a:t>Glibc (</a:t>
            </a:r>
            <a:r>
              <a:rPr lang="en-US" sz="1600" dirty="0" err="1"/>
              <a:t>clock_gettime</a:t>
            </a:r>
            <a:r>
              <a:rPr lang="en-US" sz="1600" dirty="0"/>
              <a:t>) was written for correctness and performance, where “performance” means *average* execution time. Occasional outliers? They don’t care.</a:t>
            </a:r>
          </a:p>
          <a:p>
            <a:r>
              <a:rPr lang="en-US" sz="1600" dirty="0"/>
              <a:t>But RDTSC can have problems. Not generally applicable. Requires calibration. Not guaranteed consistent across CPUs or C States, especially on old OS/Glibc/hardware. BE CAREFUL!</a:t>
            </a:r>
          </a:p>
          <a:p>
            <a:r>
              <a:rPr lang="en-US" sz="1600" dirty="0">
                <a:hlinkClick r:id="rId4"/>
              </a:rPr>
              <a:t>https://en.wikipedia.org/wiki/Time_Stamp_Counter</a:t>
            </a:r>
            <a:endParaRPr lang="en-US" sz="1600" dirty="0"/>
          </a:p>
          <a:p>
            <a:r>
              <a:rPr lang="en-US" sz="1600" dirty="0"/>
              <a:t>Unless noted, rest of tests (carefully) use RDTSC.</a:t>
            </a:r>
          </a:p>
        </p:txBody>
      </p:sp>
    </p:spTree>
    <p:extLst>
      <p:ext uri="{BB962C8B-B14F-4D97-AF65-F5344CB8AC3E}">
        <p14:creationId xmlns:p14="http://schemas.microsoft.com/office/powerpoint/2010/main" val="89296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Kernel Socket vs. Onload Socket</a:t>
            </a:r>
          </a:p>
        </p:txBody>
      </p:sp>
      <p:pic>
        <p:nvPicPr>
          <p:cNvPr id="6" name="Picture 5" descr="A close up of a map&#10;&#10;Description automatically generated">
            <a:extLst>
              <a:ext uri="{FF2B5EF4-FFF2-40B4-BE49-F238E27FC236}">
                <a16:creationId xmlns:a16="http://schemas.microsoft.com/office/drawing/2014/main" id="{81A31F2A-E4B1-1345-B7FB-C2ED286D9BBF}"/>
              </a:ext>
            </a:extLst>
          </p:cNvPr>
          <p:cNvPicPr>
            <a:picLocks noChangeAspect="1"/>
          </p:cNvPicPr>
          <p:nvPr/>
        </p:nvPicPr>
        <p:blipFill>
          <a:blip r:embed="rId3"/>
          <a:stretch>
            <a:fillRect/>
          </a:stretch>
        </p:blipFill>
        <p:spPr>
          <a:xfrm>
            <a:off x="0" y="838200"/>
            <a:ext cx="6894330" cy="5515464"/>
          </a:xfrm>
          <a:prstGeom prst="rect">
            <a:avLst/>
          </a:prstGeom>
        </p:spPr>
      </p:pic>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1085845"/>
            <a:ext cx="5312879" cy="5020174"/>
          </a:xfrm>
        </p:spPr>
        <p:txBody>
          <a:bodyPr/>
          <a:lstStyle/>
          <a:p>
            <a:r>
              <a:rPr lang="en-US" sz="1600" dirty="0"/>
              <a:t>Two tests superimposed on the same graph. Green=Onload, red=kernel.</a:t>
            </a:r>
            <a:br>
              <a:rPr lang="en-US" sz="1600" dirty="0"/>
            </a:br>
            <a:r>
              <a:rPr lang="en-US" sz="1600" dirty="0"/>
              <a:t>(No UM code, just socket calls.)</a:t>
            </a:r>
          </a:p>
          <a:p>
            <a:r>
              <a:rPr lang="en-US" sz="1600" dirty="0"/>
              <a:t>Average onload=.8 </a:t>
            </a:r>
            <a:r>
              <a:rPr lang="en-US" sz="1600" dirty="0" err="1"/>
              <a:t>usec</a:t>
            </a:r>
            <a:r>
              <a:rPr lang="en-US" sz="1600" dirty="0"/>
              <a:t>,</a:t>
            </a:r>
            <a:br>
              <a:rPr lang="en-US" sz="1600" dirty="0"/>
            </a:br>
            <a:r>
              <a:rPr lang="en-US" sz="1600" dirty="0"/>
              <a:t>Average kernel=3.1 </a:t>
            </a:r>
            <a:r>
              <a:rPr lang="en-US" sz="1600" dirty="0" err="1"/>
              <a:t>usec</a:t>
            </a:r>
            <a:r>
              <a:rPr lang="en-US" sz="1600" dirty="0"/>
              <a:t> (3.8 x)  Good job, Onload.</a:t>
            </a:r>
          </a:p>
          <a:p>
            <a:r>
              <a:rPr lang="en-US" sz="1600" dirty="0"/>
              <a:t>But look at the maximums!</a:t>
            </a:r>
            <a:br>
              <a:rPr lang="en-US" sz="1600" dirty="0"/>
            </a:br>
            <a:r>
              <a:rPr lang="en-US" sz="1600" dirty="0"/>
              <a:t>Max onload=10.6 </a:t>
            </a:r>
            <a:r>
              <a:rPr lang="en-US" sz="1600" dirty="0" err="1"/>
              <a:t>usec</a:t>
            </a:r>
            <a:br>
              <a:rPr lang="en-US" sz="1600" dirty="0"/>
            </a:br>
            <a:r>
              <a:rPr lang="en-US" sz="1600" dirty="0"/>
              <a:t>Max kernel=393 </a:t>
            </a:r>
            <a:r>
              <a:rPr lang="en-US" sz="1600" dirty="0" err="1"/>
              <a:t>usec</a:t>
            </a:r>
            <a:r>
              <a:rPr lang="en-US" sz="1600" dirty="0"/>
              <a:t>! (127 x)  GREAT job, Onload!!!</a:t>
            </a:r>
          </a:p>
          <a:p>
            <a:r>
              <a:rPr lang="en-US" sz="1600" dirty="0"/>
              <a:t>Both kernel driver and Onload written by </a:t>
            </a:r>
            <a:r>
              <a:rPr lang="en-US" sz="1600" dirty="0" err="1"/>
              <a:t>Solarflare</a:t>
            </a:r>
            <a:r>
              <a:rPr lang="en-US" sz="1600" dirty="0"/>
              <a:t>; code is probably similar. Kernel adds overhead and outliers.</a:t>
            </a:r>
          </a:p>
          <a:p>
            <a:r>
              <a:rPr lang="en-US" sz="1600" dirty="0"/>
              <a:t>By the way, the “</a:t>
            </a:r>
            <a:r>
              <a:rPr lang="en-US" sz="1600" dirty="0" err="1"/>
              <a:t>one_microsecond_delay_just_for_fun</a:t>
            </a:r>
            <a:r>
              <a:rPr lang="en-US" sz="1600" dirty="0"/>
              <a:t>” mentioned earlier? It lets the packet exit the NIC before sending the next. This avoids queuing and blocking.</a:t>
            </a:r>
          </a:p>
          <a:p>
            <a:r>
              <a:rPr lang="en-US" sz="1600" dirty="0"/>
              <a:t>I have no idea what the double-hump is all about.</a:t>
            </a:r>
          </a:p>
          <a:p>
            <a:r>
              <a:rPr lang="en-US" sz="1600" dirty="0"/>
              <a:t>I did NOT spend time learning about how to optimize Onload. Probably room for improvement, but beyond the scope of this investigation.</a:t>
            </a:r>
          </a:p>
        </p:txBody>
      </p:sp>
    </p:spTree>
    <p:extLst>
      <p:ext uri="{BB962C8B-B14F-4D97-AF65-F5344CB8AC3E}">
        <p14:creationId xmlns:p14="http://schemas.microsoft.com/office/powerpoint/2010/main" val="257154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A1487-FBC3-9545-9A2C-D10746C642BC}"/>
              </a:ext>
            </a:extLst>
          </p:cNvPr>
          <p:cNvPicPr>
            <a:picLocks noChangeAspect="1"/>
          </p:cNvPicPr>
          <p:nvPr/>
        </p:nvPicPr>
        <p:blipFill>
          <a:blip r:embed="rId3"/>
          <a:stretch>
            <a:fillRect/>
          </a:stretch>
        </p:blipFill>
        <p:spPr>
          <a:xfrm>
            <a:off x="0" y="857371"/>
            <a:ext cx="6875945" cy="5500756"/>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Ultra Messaging Smart Source</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54431"/>
            <a:ext cx="5312879" cy="4078570"/>
          </a:xfrm>
        </p:spPr>
        <p:txBody>
          <a:bodyPr/>
          <a:lstStyle/>
          <a:p>
            <a:r>
              <a:rPr lang="en-US" sz="1600" dirty="0"/>
              <a:t>Red points: Smart Source with 100% source-side loss.</a:t>
            </a:r>
            <a:br>
              <a:rPr lang="en-US" sz="1600" dirty="0"/>
            </a:br>
            <a:r>
              <a:rPr lang="en-US" sz="1600" dirty="0"/>
              <a:t>I.e. </a:t>
            </a:r>
            <a:r>
              <a:rPr lang="en-US" sz="1600" b="1" dirty="0"/>
              <a:t>NO SOCKET CALL</a:t>
            </a:r>
            <a:r>
              <a:rPr lang="en-US" sz="1600" dirty="0"/>
              <a:t> (UM code only).</a:t>
            </a:r>
            <a:endParaRPr lang="en-US" sz="1600" b="1" dirty="0"/>
          </a:p>
          <a:p>
            <a:r>
              <a:rPr lang="en-US" sz="1600" dirty="0"/>
              <a:t>Remember, this is a </a:t>
            </a:r>
            <a:r>
              <a:rPr lang="en-US" sz="1600" i="1" dirty="0"/>
              <a:t>logarithmic</a:t>
            </a:r>
            <a:r>
              <a:rPr lang="en-US" sz="1600" dirty="0"/>
              <a:t> scale. The buckets over 200 all have counts under 10, most with just 1 or 2.</a:t>
            </a:r>
          </a:p>
          <a:p>
            <a:r>
              <a:rPr lang="en-US" sz="1600" dirty="0"/>
              <a:t>Average send time is 82 ns.</a:t>
            </a:r>
          </a:p>
          <a:p>
            <a:r>
              <a:rPr lang="en-US" sz="1600" dirty="0"/>
              <a:t>99.900% are below 100 ns</a:t>
            </a:r>
            <a:br>
              <a:rPr lang="en-US" sz="1600" dirty="0"/>
            </a:br>
            <a:r>
              <a:rPr lang="en-US" sz="1600" dirty="0"/>
              <a:t>99.990% are below 180 ns</a:t>
            </a:r>
            <a:br>
              <a:rPr lang="en-US" sz="1600" dirty="0"/>
            </a:br>
            <a:r>
              <a:rPr lang="en-US" sz="1600" dirty="0"/>
              <a:t>99.999% are below 670 ns (i.e. all but 10 samples)</a:t>
            </a:r>
          </a:p>
          <a:p>
            <a:r>
              <a:rPr lang="en-US" sz="1600" dirty="0"/>
              <a:t>Green lines: a second test superimposed on the first, but instead of calling UM send, just does a 48-cycle “for” loop. This is the “control” to show system jitter.</a:t>
            </a:r>
          </a:p>
          <a:p>
            <a:r>
              <a:rPr lang="en-US" sz="1600" dirty="0"/>
              <a:t>Does UM’s pattern of latency outliers remind you of anything?</a:t>
            </a:r>
          </a:p>
        </p:txBody>
      </p:sp>
    </p:spTree>
    <p:extLst>
      <p:ext uri="{BB962C8B-B14F-4D97-AF65-F5344CB8AC3E}">
        <p14:creationId xmlns:p14="http://schemas.microsoft.com/office/powerpoint/2010/main" val="346208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9B3E766-A260-794A-BF1C-CEBBB6915C17}"/>
              </a:ext>
            </a:extLst>
          </p:cNvPr>
          <p:cNvPicPr>
            <a:picLocks noChangeAspect="1"/>
          </p:cNvPicPr>
          <p:nvPr/>
        </p:nvPicPr>
        <p:blipFill>
          <a:blip r:embed="rId3"/>
          <a:stretch>
            <a:fillRect/>
          </a:stretch>
        </p:blipFill>
        <p:spPr>
          <a:xfrm>
            <a:off x="-1" y="825915"/>
            <a:ext cx="6927619" cy="5542095"/>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18308" y="208587"/>
            <a:ext cx="11195177" cy="617328"/>
          </a:xfrm>
        </p:spPr>
        <p:txBody>
          <a:bodyPr/>
          <a:lstStyle/>
          <a:p>
            <a:r>
              <a:rPr lang="en-US" dirty="0"/>
              <a:t>Timestamps Source of UM Jitter</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6" y="2048517"/>
            <a:ext cx="5312879" cy="4126652"/>
          </a:xfrm>
        </p:spPr>
        <p:txBody>
          <a:bodyPr/>
          <a:lstStyle/>
          <a:p>
            <a:r>
              <a:rPr lang="en-US" sz="1600" dirty="0"/>
              <a:t>Red=UM send (no socket). Same-</a:t>
            </a:r>
            <a:r>
              <a:rPr lang="en-US" sz="1600" dirty="0" err="1"/>
              <a:t>ish</a:t>
            </a:r>
            <a:r>
              <a:rPr lang="en-US" sz="1600" dirty="0"/>
              <a:t> as previous slide.</a:t>
            </a:r>
          </a:p>
          <a:p>
            <a:r>
              <a:rPr lang="en-US" sz="1600" dirty="0"/>
              <a:t>Green=100-cycle “for” loop, </a:t>
            </a:r>
            <a:r>
              <a:rPr lang="en-US" sz="1600" b="1" dirty="0"/>
              <a:t>with </a:t>
            </a:r>
            <a:r>
              <a:rPr lang="en-US" sz="1600" b="1" dirty="0" err="1"/>
              <a:t>clock_gettime</a:t>
            </a:r>
            <a:r>
              <a:rPr lang="en-US" sz="1600" b="1" dirty="0"/>
              <a:t> </a:t>
            </a:r>
            <a:r>
              <a:rPr lang="en-US" sz="1600" dirty="0"/>
              <a:t>(slide 3). I.e. the green lines are the </a:t>
            </a:r>
            <a:r>
              <a:rPr lang="en-US" sz="1600" dirty="0" err="1"/>
              <a:t>clock_gettime</a:t>
            </a:r>
            <a:r>
              <a:rPr lang="en-US" sz="1600" dirty="0"/>
              <a:t>-induced jitter.</a:t>
            </a:r>
          </a:p>
          <a:p>
            <a:r>
              <a:rPr lang="en-US" sz="1600" dirty="0"/>
              <a:t>Not quite apples-to-apples since different average times.</a:t>
            </a:r>
          </a:p>
          <a:p>
            <a:r>
              <a:rPr lang="en-US" sz="1600" dirty="0"/>
              <a:t>The UM jitter is because we need to take a timestamp for the LBT-RM protocol operation.</a:t>
            </a:r>
          </a:p>
          <a:p>
            <a:r>
              <a:rPr lang="en-US" sz="1600" dirty="0"/>
              <a:t>We have considered changing UM to use RDTSC, but the jitter induced by our current timestamp is insignificant compared to that of Onload. Given the lack of guarantees associated with RDTSC, the risk is not worth the benefit.</a:t>
            </a:r>
          </a:p>
          <a:p>
            <a:r>
              <a:rPr lang="en-US" sz="1600" dirty="0"/>
              <a:t>Be aware that the timestamp is taken </a:t>
            </a:r>
            <a:r>
              <a:rPr lang="en-US" sz="1600" b="1" dirty="0"/>
              <a:t>AFTER</a:t>
            </a:r>
            <a:r>
              <a:rPr lang="en-US" sz="1600" dirty="0"/>
              <a:t> the datagram is sent on the socket, so the jitter does not affect time-to-wire.</a:t>
            </a:r>
          </a:p>
        </p:txBody>
      </p:sp>
    </p:spTree>
    <p:extLst>
      <p:ext uri="{BB962C8B-B14F-4D97-AF65-F5344CB8AC3E}">
        <p14:creationId xmlns:p14="http://schemas.microsoft.com/office/powerpoint/2010/main" val="251478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B76F9D-EB96-724E-8B72-C9413250D0B7}"/>
              </a:ext>
            </a:extLst>
          </p:cNvPr>
          <p:cNvPicPr>
            <a:picLocks noChangeAspect="1"/>
          </p:cNvPicPr>
          <p:nvPr/>
        </p:nvPicPr>
        <p:blipFill>
          <a:blip r:embed="rId3"/>
          <a:stretch>
            <a:fillRect/>
          </a:stretch>
        </p:blipFill>
        <p:spPr>
          <a:xfrm>
            <a:off x="0" y="838200"/>
            <a:ext cx="6894060" cy="5515248"/>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UM over Onload vs. Onload Only</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90057"/>
            <a:ext cx="5312879" cy="4019194"/>
          </a:xfrm>
        </p:spPr>
        <p:txBody>
          <a:bodyPr/>
          <a:lstStyle/>
          <a:p>
            <a:r>
              <a:rPr lang="en-US" sz="1600" dirty="0"/>
              <a:t>Red=Onload simple socket send (no UM).</a:t>
            </a:r>
            <a:br>
              <a:rPr lang="en-US" sz="1600" dirty="0"/>
            </a:br>
            <a:r>
              <a:rPr lang="en-US" sz="1600" dirty="0"/>
              <a:t>green=UM with Onload.</a:t>
            </a:r>
          </a:p>
          <a:p>
            <a:r>
              <a:rPr lang="en-US" sz="1600" dirty="0"/>
              <a:t>Interesting that even though UM’s average is 82 ns, the difference between Onload and </a:t>
            </a:r>
            <a:r>
              <a:rPr lang="en-US" sz="1600" dirty="0" err="1"/>
              <a:t>Onload+UM</a:t>
            </a:r>
            <a:r>
              <a:rPr lang="en-US" sz="1600" dirty="0"/>
              <a:t> averages is only 25 ns.</a:t>
            </a:r>
          </a:p>
        </p:txBody>
      </p:sp>
    </p:spTree>
    <p:extLst>
      <p:ext uri="{BB962C8B-B14F-4D97-AF65-F5344CB8AC3E}">
        <p14:creationId xmlns:p14="http://schemas.microsoft.com/office/powerpoint/2010/main" val="182753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012132-230D-5844-BF59-67CB8999C1D5}"/>
              </a:ext>
            </a:extLst>
          </p:cNvPr>
          <p:cNvPicPr>
            <a:picLocks noChangeAspect="1"/>
          </p:cNvPicPr>
          <p:nvPr/>
        </p:nvPicPr>
        <p:blipFill>
          <a:blip r:embed="rId3"/>
          <a:stretch>
            <a:fillRect/>
          </a:stretch>
        </p:blipFill>
        <p:spPr>
          <a:xfrm>
            <a:off x="0" y="860720"/>
            <a:ext cx="6875945" cy="5500756"/>
          </a:xfrm>
          <a:prstGeom prst="rect">
            <a:avLst/>
          </a:prstGeom>
        </p:spPr>
      </p:pic>
      <p:sp>
        <p:nvSpPr>
          <p:cNvPr id="3" name="Title 2">
            <a:extLst>
              <a:ext uri="{FF2B5EF4-FFF2-40B4-BE49-F238E27FC236}">
                <a16:creationId xmlns:a16="http://schemas.microsoft.com/office/drawing/2014/main" id="{B5FDB387-C942-BC4C-80C1-3279BDA27185}"/>
              </a:ext>
            </a:extLst>
          </p:cNvPr>
          <p:cNvSpPr>
            <a:spLocks noGrp="1"/>
          </p:cNvSpPr>
          <p:nvPr>
            <p:ph type="title"/>
          </p:nvPr>
        </p:nvSpPr>
        <p:spPr>
          <a:xfrm>
            <a:off x="462913" y="220872"/>
            <a:ext cx="11195177" cy="617328"/>
          </a:xfrm>
        </p:spPr>
        <p:txBody>
          <a:bodyPr/>
          <a:lstStyle/>
          <a:p>
            <a:r>
              <a:rPr lang="en-US" dirty="0"/>
              <a:t>Smart Source with Large Buffers</a:t>
            </a:r>
          </a:p>
        </p:txBody>
      </p:sp>
      <p:sp>
        <p:nvSpPr>
          <p:cNvPr id="2" name="Content Placeholder 1">
            <a:extLst>
              <a:ext uri="{FF2B5EF4-FFF2-40B4-BE49-F238E27FC236}">
                <a16:creationId xmlns:a16="http://schemas.microsoft.com/office/drawing/2014/main" id="{EB4A367D-51FA-EF4D-9664-9A60DA2C4ADE}"/>
              </a:ext>
            </a:extLst>
          </p:cNvPr>
          <p:cNvSpPr>
            <a:spLocks noGrp="1"/>
          </p:cNvSpPr>
          <p:nvPr>
            <p:ph sz="quarter" idx="14"/>
          </p:nvPr>
        </p:nvSpPr>
        <p:spPr>
          <a:xfrm>
            <a:off x="6875945" y="2078182"/>
            <a:ext cx="5312879" cy="4031069"/>
          </a:xfrm>
        </p:spPr>
        <p:txBody>
          <a:bodyPr/>
          <a:lstStyle/>
          <a:p>
            <a:r>
              <a:rPr lang="en-US" sz="1600" dirty="0"/>
              <a:t>Green = Smart Source (no socket), as before:</a:t>
            </a:r>
            <a:br>
              <a:rPr lang="en-US" sz="1600" dirty="0"/>
            </a:br>
            <a:r>
              <a:rPr lang="en-US" sz="1600" b="1" dirty="0"/>
              <a:t>source </a:t>
            </a:r>
            <a:r>
              <a:rPr lang="en-US" sz="1600" b="1" dirty="0" err="1"/>
              <a:t>transport_lbtrm_smart_src_transmission</a:t>
            </a:r>
            <a:r>
              <a:rPr lang="en-US" sz="1600" b="1" dirty="0"/>
              <a:t>_</a:t>
            </a:r>
            <a:br>
              <a:rPr lang="en-US" sz="1600" b="1" dirty="0"/>
            </a:br>
            <a:r>
              <a:rPr lang="en-US" sz="1600" b="1" dirty="0"/>
              <a:t>    </a:t>
            </a:r>
            <a:r>
              <a:rPr lang="en-US" sz="1600" b="1" dirty="0" err="1"/>
              <a:t>window_buffer_count</a:t>
            </a:r>
            <a:r>
              <a:rPr lang="en-US" sz="1600" b="1" dirty="0"/>
              <a:t> 8  </a:t>
            </a:r>
            <a:r>
              <a:rPr lang="en-US" sz="1600" dirty="0"/>
              <a:t>  (16KB allocated)</a:t>
            </a:r>
            <a:endParaRPr lang="en-US" sz="1600" b="1" dirty="0"/>
          </a:p>
          <a:p>
            <a:r>
              <a:rPr lang="en-US" sz="1600" dirty="0"/>
              <a:t>Red = Smart Source with default buffer:</a:t>
            </a:r>
            <a:br>
              <a:rPr lang="en-US" sz="1600" dirty="0"/>
            </a:br>
            <a:r>
              <a:rPr lang="en-US" sz="1600" b="1" dirty="0"/>
              <a:t>source </a:t>
            </a:r>
            <a:r>
              <a:rPr lang="en-US" sz="1600" b="1" dirty="0" err="1"/>
              <a:t>transport_lbtrm_smart_src_transmission</a:t>
            </a:r>
            <a:r>
              <a:rPr lang="en-US" sz="1600" b="1" dirty="0"/>
              <a:t>_</a:t>
            </a:r>
            <a:br>
              <a:rPr lang="en-US" sz="1600" dirty="0"/>
            </a:br>
            <a:r>
              <a:rPr lang="en-US" sz="1600" dirty="0"/>
              <a:t>    </a:t>
            </a:r>
            <a:r>
              <a:rPr lang="en-US" sz="1600" b="1" dirty="0" err="1"/>
              <a:t>window_buffer_count</a:t>
            </a:r>
            <a:r>
              <a:rPr lang="en-US" sz="1600" b="1" dirty="0"/>
              <a:t> 16384</a:t>
            </a:r>
            <a:r>
              <a:rPr lang="en-US" sz="1600" dirty="0"/>
              <a:t>   (32MB allocated)</a:t>
            </a:r>
            <a:endParaRPr lang="en-US" sz="1600" b="1" dirty="0"/>
          </a:p>
          <a:p>
            <a:r>
              <a:rPr lang="en-US" sz="1600" dirty="0"/>
              <a:t>Transmission window buffer grew from 16K to 32Meg.</a:t>
            </a:r>
          </a:p>
          <a:p>
            <a:r>
              <a:rPr lang="en-US" sz="1600" dirty="0"/>
              <a:t>Code path is identical, but data cache is continually being wiped out due to messages being written across the whole buffer.</a:t>
            </a:r>
          </a:p>
          <a:p>
            <a:r>
              <a:rPr lang="en-US" sz="1600" dirty="0"/>
              <a:t>At low message rates, small transmission window buffers can be OK. But at high message rates, need large buffers so that NAKs can be serviced.</a:t>
            </a:r>
            <a:br>
              <a:rPr lang="en-US" sz="1600" dirty="0"/>
            </a:br>
            <a:endParaRPr lang="en-US" sz="1600" dirty="0"/>
          </a:p>
        </p:txBody>
      </p:sp>
    </p:spTree>
    <p:extLst>
      <p:ext uri="{BB962C8B-B14F-4D97-AF65-F5344CB8AC3E}">
        <p14:creationId xmlns:p14="http://schemas.microsoft.com/office/powerpoint/2010/main" val="3286022189"/>
      </p:ext>
    </p:extLst>
  </p:cSld>
  <p:clrMapOvr>
    <a:masterClrMapping/>
  </p:clrMapOvr>
</p:sld>
</file>

<file path=ppt/theme/theme1.xml><?xml version="1.0" encoding="utf-8"?>
<a:theme xmlns:a="http://schemas.openxmlformats.org/drawingml/2006/main" name="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EE8317DC-11C3-494E-A907-2367916B5306}" vid="{F265E97C-026E-EE48-9F80-09826C1CF6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4b85201-96e3-4c67-b6aa-4fb5849b739d">
      <UserInfo>
        <DisplayName>Parthasarathy, Suresh</DisplayName>
        <AccountId>2030</AccountId>
        <AccountType/>
      </UserInfo>
      <UserInfo>
        <DisplayName>Arakkal, Prajit</DisplayName>
        <AccountId>451</AccountId>
        <AccountType/>
      </UserInfo>
      <UserInfo>
        <DisplayName>Koolwal, Priyanka</DisplayName>
        <AccountId>2655</AccountId>
        <AccountType/>
      </UserInfo>
      <UserInfo>
        <DisplayName>Raghu, Srinath</DisplayName>
        <AccountId>2656</AccountId>
        <AccountType/>
      </UserInfo>
      <UserInfo>
        <DisplayName>Kalra, Sujai</DisplayName>
        <AccountId>583</AccountId>
        <AccountType/>
      </UserInfo>
      <UserInfo>
        <DisplayName>Rajagopal, Siddharth</DisplayName>
        <AccountId>2712</AccountId>
        <AccountType/>
      </UserInfo>
      <UserInfo>
        <DisplayName>Olszewski, Christy</DisplayName>
        <AccountId>2154</AccountId>
        <AccountType/>
      </UserInfo>
      <UserInfo>
        <DisplayName>Keblawi, Omar</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E3CB0DF5BEEB4092465C861CC2E043" ma:contentTypeVersion="10" ma:contentTypeDescription="Create a new document." ma:contentTypeScope="" ma:versionID="c3c2eaa02db362e3a01c59641d8c1b45">
  <xsd:schema xmlns:xsd="http://www.w3.org/2001/XMLSchema" xmlns:xs="http://www.w3.org/2001/XMLSchema" xmlns:p="http://schemas.microsoft.com/office/2006/metadata/properties" xmlns:ns2="72ee00bb-69b3-42b6-a55f-f7543db6c21f" xmlns:ns3="04b85201-96e3-4c67-b6aa-4fb5849b739d" targetNamespace="http://schemas.microsoft.com/office/2006/metadata/properties" ma:root="true" ma:fieldsID="b8ae3be5c6ae9363b28f7d56d06497af" ns2:_="" ns3:_="">
    <xsd:import namespace="72ee00bb-69b3-42b6-a55f-f7543db6c21f"/>
    <xsd:import namespace="04b85201-96e3-4c67-b6aa-4fb5849b739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ee00bb-69b3-42b6-a55f-f7543db6c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b85201-96e3-4c67-b6aa-4fb5849b739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FD7F1-C1E1-4DE1-B0C3-4A4841671CDE}">
  <ds:schemaRefs>
    <ds:schemaRef ds:uri="http://schemas.microsoft.com/sharepoint/v3/contenttype/forms"/>
  </ds:schemaRefs>
</ds:datastoreItem>
</file>

<file path=customXml/itemProps2.xml><?xml version="1.0" encoding="utf-8"?>
<ds:datastoreItem xmlns:ds="http://schemas.openxmlformats.org/officeDocument/2006/customXml" ds:itemID="{31BD4243-4A5A-4921-9847-41714D0AE7EE}">
  <ds:schemaRefs>
    <ds:schemaRef ds:uri="http://purl.org/dc/terms/"/>
    <ds:schemaRef ds:uri="http://purl.org/dc/dcmitype/"/>
    <ds:schemaRef ds:uri="72ee00bb-69b3-42b6-a55f-f7543db6c21f"/>
    <ds:schemaRef ds:uri="http://www.w3.org/XML/1998/namespace"/>
    <ds:schemaRef ds:uri="http://purl.org/dc/elements/1.1/"/>
    <ds:schemaRef ds:uri="http://schemas.microsoft.com/office/2006/documentManagement/types"/>
    <ds:schemaRef ds:uri="http://schemas.microsoft.com/office/2006/metadata/properties"/>
    <ds:schemaRef ds:uri="04b85201-96e3-4c67-b6aa-4fb5849b739d"/>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5C6FD73-8224-4378-A125-54DEEEA753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ee00bb-69b3-42b6-a55f-f7543db6c21f"/>
    <ds:schemaRef ds:uri="04b85201-96e3-4c67-b6aa-4fb5849b73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Informatica 2019</Template>
  <TotalTime>3291</TotalTime>
  <Words>2644</Words>
  <Application>Microsoft Macintosh PowerPoint</Application>
  <PresentationFormat>Custom</PresentationFormat>
  <Paragraphs>132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.AppleSystemUIFont</vt:lpstr>
      <vt:lpstr>Arial</vt:lpstr>
      <vt:lpstr>Calibri</vt:lpstr>
      <vt:lpstr>Courier</vt:lpstr>
      <vt:lpstr>Roboto</vt:lpstr>
      <vt:lpstr>Roboto Light</vt:lpstr>
      <vt:lpstr>Informatica 2019</vt:lpstr>
      <vt:lpstr>PowerPoint Presentation</vt:lpstr>
      <vt:lpstr>“jtr” Package is Open Source</vt:lpstr>
      <vt:lpstr>Let’s jump right in! – Timing a “for” Loop</vt:lpstr>
      <vt:lpstr>Try Again, with RDTSC</vt:lpstr>
      <vt:lpstr>Kernel Socket vs. Onload Socket</vt:lpstr>
      <vt:lpstr>Ultra Messaging Smart Source</vt:lpstr>
      <vt:lpstr>Timestamps Source of UM Jitter</vt:lpstr>
      <vt:lpstr>UM over Onload vs. Onload Only</vt:lpstr>
      <vt:lpstr>Smart Source with Large Buffers</vt:lpstr>
      <vt:lpstr>Many More Graphs!</vt:lpstr>
      <vt:lpstr>Low-Jitter Tuning</vt:lpstr>
      <vt:lpstr>Ultra Messaging Smart Source</vt:lpstr>
      <vt:lpstr>Smart Source on Core Zero</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Ford, Steven</dc:creator>
  <cp:keywords/>
  <dc:description/>
  <cp:lastModifiedBy>Ford, Steven</cp:lastModifiedBy>
  <cp:revision>58</cp:revision>
  <cp:lastPrinted>2019-12-12T20:50:49Z</cp:lastPrinted>
  <dcterms:created xsi:type="dcterms:W3CDTF">2019-12-11T13:16:27Z</dcterms:created>
  <dcterms:modified xsi:type="dcterms:W3CDTF">2019-12-15T15:55:28Z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0x0101002BE3CB0DF5BEEB4092465C861CC2E043</vt:lpwstr>
  </property>
</Properties>
</file>